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709"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18" r:id="rId20"/>
    <p:sldId id="275" r:id="rId21"/>
    <p:sldId id="319" r:id="rId22"/>
    <p:sldId id="276" r:id="rId23"/>
    <p:sldId id="278" r:id="rId24"/>
    <p:sldId id="279" r:id="rId25"/>
    <p:sldId id="280" r:id="rId26"/>
    <p:sldId id="281" r:id="rId27"/>
    <p:sldId id="282" r:id="rId28"/>
    <p:sldId id="283" r:id="rId29"/>
    <p:sldId id="284" r:id="rId30"/>
    <p:sldId id="285" r:id="rId31"/>
    <p:sldId id="286" r:id="rId32"/>
    <p:sldId id="317"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1" r:id="rId47"/>
    <p:sldId id="302" r:id="rId48"/>
    <p:sldId id="383" r:id="rId49"/>
    <p:sldId id="384" r:id="rId50"/>
    <p:sldId id="312" r:id="rId51"/>
    <p:sldId id="305" r:id="rId52"/>
    <p:sldId id="303" r:id="rId53"/>
    <p:sldId id="307" r:id="rId54"/>
    <p:sldId id="308" r:id="rId55"/>
    <p:sldId id="309" r:id="rId56"/>
    <p:sldId id="310" r:id="rId57"/>
    <p:sldId id="311" r:id="rId58"/>
    <p:sldId id="382" r:id="rId59"/>
    <p:sldId id="313" r:id="rId60"/>
    <p:sldId id="314" r:id="rId61"/>
    <p:sldId id="315" r:id="rId62"/>
    <p:sldId id="316" r:id="rId63"/>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Helvetica Neue" panose="02000503000000020004" pitchFamily="2" charset="0"/>
      <p:regular r:id="rId69"/>
      <p:bold r:id="rId70"/>
      <p:italic r:id="rId71"/>
      <p:boldItalic r:id="rId72"/>
    </p:embeddedFont>
    <p:embeddedFont>
      <p:font typeface="Helvetica Neue Light" panose="02000403000000020004"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a Baranowski" initials="GB" lastIdx="21" clrIdx="0">
    <p:extLst>
      <p:ext uri="{19B8F6BF-5375-455C-9EA6-DF929625EA0E}">
        <p15:presenceInfo xmlns:p15="http://schemas.microsoft.com/office/powerpoint/2012/main" userId="Greta Barano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6" autoAdjust="0"/>
    <p:restoredTop sz="94729"/>
  </p:normalViewPr>
  <p:slideViewPr>
    <p:cSldViewPr snapToGrid="0" snapToObjects="1">
      <p:cViewPr varScale="1">
        <p:scale>
          <a:sx n="109" d="100"/>
          <a:sy n="109" d="100"/>
        </p:scale>
        <p:origin x="11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55777424307128E-2"/>
          <c:y val="5.5072036414643824E-2"/>
          <c:w val="0.96348844515138576"/>
          <c:h val="0.78674957218179753"/>
        </c:manualLayout>
      </c:layout>
      <c:barChart>
        <c:barDir val="col"/>
        <c:grouping val="clustered"/>
        <c:varyColors val="0"/>
        <c:ser>
          <c:idx val="1"/>
          <c:order val="1"/>
          <c:tx>
            <c:strRef>
              <c:f>Sheet1!$C$1</c:f>
              <c:strCache>
                <c:ptCount val="1"/>
                <c:pt idx="0">
                  <c:v>Use examples from our own company</c:v>
                </c:pt>
              </c:strCache>
            </c:strRef>
          </c:tx>
          <c:spPr>
            <a:solidFill>
              <a:schemeClr val="accent2"/>
            </a:solidFill>
            <a:ln>
              <a:noFill/>
            </a:ln>
            <a:effectLst/>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30-D44A-8AD0-747674574B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2" formatCode="0%">
                  <c:v>0.9</c:v>
                </c:pt>
                <c:pt idx="3" formatCode="0%">
                  <c:v>0.91</c:v>
                </c:pt>
                <c:pt idx="4" formatCode="0%">
                  <c:v>0.91</c:v>
                </c:pt>
              </c:numCache>
            </c:numRef>
          </c:val>
          <c:extLst>
            <c:ext xmlns:c16="http://schemas.microsoft.com/office/drawing/2014/chart" uri="{C3380CC4-5D6E-409C-BE32-E72D297353CC}">
              <c16:uniqueId val="{00000001-3D30-D44A-8AD0-747674574B1F}"/>
            </c:ext>
          </c:extLst>
        </c:ser>
        <c:ser>
          <c:idx val="2"/>
          <c:order val="2"/>
          <c:tx>
            <c:strRef>
              <c:f>Sheet1!$D$1</c:f>
              <c:strCache>
                <c:ptCount val="1"/>
                <c:pt idx="0">
                  <c:v>Use examples from outside our company</c:v>
                </c:pt>
              </c:strCache>
            </c:strRef>
          </c:tx>
          <c:spPr>
            <a:solidFill>
              <a:srgbClr val="0070C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3D30-D44A-8AD0-747674574B1F}"/>
                </c:ext>
              </c:extLst>
            </c:dLbl>
            <c:dLbl>
              <c:idx val="3"/>
              <c:delete val="1"/>
              <c:extLst>
                <c:ext xmlns:c15="http://schemas.microsoft.com/office/drawing/2012/chart" uri="{CE6537A1-D6FC-4f65-9D91-7224C49458BB}"/>
                <c:ext xmlns:c16="http://schemas.microsoft.com/office/drawing/2014/chart" uri="{C3380CC4-5D6E-409C-BE32-E72D297353CC}">
                  <c16:uniqueId val="{00000006-3D30-D44A-8AD0-747674574B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General</c:formatCode>
                <c:ptCount val="5"/>
                <c:pt idx="2" formatCode="0%">
                  <c:v>0.8</c:v>
                </c:pt>
                <c:pt idx="3" formatCode="0%">
                  <c:v>0.87</c:v>
                </c:pt>
                <c:pt idx="4" formatCode="0%">
                  <c:v>0.91</c:v>
                </c:pt>
              </c:numCache>
            </c:numRef>
          </c:val>
          <c:extLst>
            <c:ext xmlns:c16="http://schemas.microsoft.com/office/drawing/2014/chart" uri="{C3380CC4-5D6E-409C-BE32-E72D297353CC}">
              <c16:uniqueId val="{00000002-3D30-D44A-8AD0-747674574B1F}"/>
            </c:ext>
          </c:extLst>
        </c:ser>
        <c:dLbls>
          <c:showLegendKey val="0"/>
          <c:showVal val="0"/>
          <c:showCatName val="0"/>
          <c:showSerName val="0"/>
          <c:showPercent val="0"/>
          <c:showBubbleSize val="0"/>
        </c:dLbls>
        <c:gapWidth val="150"/>
        <c:overlap val="-25"/>
        <c:axId val="164827136"/>
        <c:axId val="163844032"/>
      </c:barChart>
      <c:lineChart>
        <c:grouping val="standard"/>
        <c:varyColors val="0"/>
        <c:ser>
          <c:idx val="0"/>
          <c:order val="0"/>
          <c:tx>
            <c:strRef>
              <c:f>Sheet1!$B$1</c:f>
              <c:strCache>
                <c:ptCount val="1"/>
                <c:pt idx="0">
                  <c:v>Those using real-world dilemmas</c:v>
                </c:pt>
              </c:strCache>
            </c:strRef>
          </c:tx>
          <c:spPr>
            <a:ln w="28575" cap="rnd">
              <a:solidFill>
                <a:schemeClr val="bg1">
                  <a:lumMod val="65000"/>
                </a:schemeClr>
              </a:solidFill>
              <a:round/>
            </a:ln>
            <a:effectLst/>
          </c:spPr>
          <c:marker>
            <c:symbol val="circle"/>
            <c:size val="5"/>
            <c:spPr>
              <a:solidFill>
                <a:schemeClr val="bg1">
                  <a:lumMod val="65000"/>
                </a:schemeClr>
              </a:solidFill>
              <a:ln w="9525">
                <a:solidFill>
                  <a:schemeClr val="bg1">
                    <a:lumMod val="65000"/>
                  </a:schemeClr>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30-D44A-8AD0-747674574B1F}"/>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30-D44A-8AD0-747674574B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0.93</c:v>
                </c:pt>
                <c:pt idx="1">
                  <c:v>0.94</c:v>
                </c:pt>
                <c:pt idx="2">
                  <c:v>0.98</c:v>
                </c:pt>
                <c:pt idx="3">
                  <c:v>0.98</c:v>
                </c:pt>
                <c:pt idx="4">
                  <c:v>0.98</c:v>
                </c:pt>
              </c:numCache>
            </c:numRef>
          </c:val>
          <c:smooth val="0"/>
          <c:extLst>
            <c:ext xmlns:c16="http://schemas.microsoft.com/office/drawing/2014/chart" uri="{C3380CC4-5D6E-409C-BE32-E72D297353CC}">
              <c16:uniqueId val="{00000000-3D30-D44A-8AD0-747674574B1F}"/>
            </c:ext>
          </c:extLst>
        </c:ser>
        <c:dLbls>
          <c:showLegendKey val="0"/>
          <c:showVal val="0"/>
          <c:showCatName val="0"/>
          <c:showSerName val="0"/>
          <c:showPercent val="0"/>
          <c:showBubbleSize val="0"/>
        </c:dLbls>
        <c:marker val="1"/>
        <c:smooth val="0"/>
        <c:axId val="164285440"/>
        <c:axId val="163843456"/>
      </c:lineChart>
      <c:catAx>
        <c:axId val="16428544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163843456"/>
        <c:crosses val="autoZero"/>
        <c:auto val="1"/>
        <c:lblAlgn val="ctr"/>
        <c:lblOffset val="100"/>
        <c:noMultiLvlLbl val="0"/>
      </c:catAx>
      <c:valAx>
        <c:axId val="163843456"/>
        <c:scaling>
          <c:orientation val="minMax"/>
          <c:max val="1"/>
          <c:min val="0"/>
        </c:scaling>
        <c:delete val="1"/>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crossAx val="164285440"/>
        <c:crosses val="autoZero"/>
        <c:crossBetween val="midCat"/>
        <c:majorUnit val="0.2"/>
      </c:valAx>
      <c:valAx>
        <c:axId val="163844032"/>
        <c:scaling>
          <c:orientation val="minMax"/>
          <c:max val="1"/>
          <c:min val="0"/>
        </c:scaling>
        <c:delete val="1"/>
        <c:axPos val="r"/>
        <c:numFmt formatCode="General" sourceLinked="1"/>
        <c:majorTickMark val="out"/>
        <c:minorTickMark val="none"/>
        <c:tickLblPos val="nextTo"/>
        <c:crossAx val="164827136"/>
        <c:crosses val="max"/>
        <c:crossBetween val="between"/>
        <c:majorUnit val="0.2"/>
      </c:valAx>
      <c:catAx>
        <c:axId val="164827136"/>
        <c:scaling>
          <c:orientation val="minMax"/>
        </c:scaling>
        <c:delete val="1"/>
        <c:axPos val="b"/>
        <c:numFmt formatCode="General" sourceLinked="1"/>
        <c:majorTickMark val="out"/>
        <c:minorTickMark val="none"/>
        <c:tickLblPos val="nextTo"/>
        <c:crossAx val="163844032"/>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5.0000052271374149E-2"/>
          <c:y val="0.92732606932213724"/>
          <c:w val="0.89999989545725156"/>
          <c:h val="6.225627828062044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3" name="Google Shape;4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1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1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dirty="0">
                <a:latin typeface="Calibri"/>
                <a:ea typeface="Calibri"/>
                <a:cs typeface="Calibri"/>
                <a:sym typeface="Calibri"/>
              </a:rPr>
              <a:t>Why is GDP decreasing? Why is the Gross Fixed Capital Formation (GFCF) decreasing, and what does this say about the faith people have in the Indian economy and how the world views us? What is the connection to compliance, ethics, and risk? Are there measures companies or the country can take to shift this trend?</a:t>
            </a:r>
            <a:endParaRPr dirty="0"/>
          </a:p>
        </p:txBody>
      </p:sp>
      <p:sp>
        <p:nvSpPr>
          <p:cNvPr id="504" name="Google Shape;504;p1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1" name="Google Shape;5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1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1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19</a:t>
            </a:fld>
            <a:endParaRPr/>
          </a:p>
        </p:txBody>
      </p:sp>
    </p:spTree>
    <p:extLst>
      <p:ext uri="{BB962C8B-B14F-4D97-AF65-F5344CB8AC3E}">
        <p14:creationId xmlns:p14="http://schemas.microsoft.com/office/powerpoint/2010/main" val="77690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21</a:t>
            </a:fld>
            <a:endParaRPr/>
          </a:p>
        </p:txBody>
      </p:sp>
    </p:spTree>
    <p:extLst>
      <p:ext uri="{BB962C8B-B14F-4D97-AF65-F5344CB8AC3E}">
        <p14:creationId xmlns:p14="http://schemas.microsoft.com/office/powerpoint/2010/main" val="226065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2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2" name="Google Shape;60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2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2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9" name="Google Shape;6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7" name="Google Shape;6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2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6" name="Google Shape;64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2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a:latin typeface="Calibri"/>
                <a:ea typeface="Calibri"/>
                <a:cs typeface="Calibri"/>
                <a:sym typeface="Calibri"/>
              </a:rPr>
              <a:t>This question was not asked in EQ 2015 or earlier</a:t>
            </a:r>
            <a:endParaRPr/>
          </a:p>
        </p:txBody>
      </p:sp>
      <p:sp>
        <p:nvSpPr>
          <p:cNvPr id="656" name="Google Shape;656;p3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7" name="Google Shape;6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a:latin typeface="Calibri"/>
                <a:ea typeface="Calibri"/>
                <a:cs typeface="Calibri"/>
                <a:sym typeface="Calibri"/>
              </a:rPr>
              <a:t>This question was not asked in EQ 2015 or earlier</a:t>
            </a:r>
            <a:endParaRPr/>
          </a:p>
        </p:txBody>
      </p:sp>
      <p:sp>
        <p:nvSpPr>
          <p:cNvPr id="668" name="Google Shape;668;p3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7" name="Google Shape;6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a:latin typeface="Calibri"/>
                <a:ea typeface="Calibri"/>
                <a:cs typeface="Calibri"/>
                <a:sym typeface="Calibri"/>
              </a:rPr>
              <a:t>This question was not asked in EQ 2015 or earlier</a:t>
            </a:r>
            <a:endParaRPr/>
          </a:p>
        </p:txBody>
      </p:sp>
      <p:sp>
        <p:nvSpPr>
          <p:cNvPr id="668" name="Google Shape;668;p3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32</a:t>
            </a:fld>
            <a:endParaRPr/>
          </a:p>
        </p:txBody>
      </p:sp>
    </p:spTree>
    <p:extLst>
      <p:ext uri="{BB962C8B-B14F-4D97-AF65-F5344CB8AC3E}">
        <p14:creationId xmlns:p14="http://schemas.microsoft.com/office/powerpoint/2010/main" val="4145843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7" name="Google Shape;6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3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0" name="Google Shape;7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3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9" name="Google Shape;70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3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3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3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1" name="Google Shape;74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3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dirty="0">
                <a:latin typeface="Calibri"/>
                <a:ea typeface="Calibri"/>
                <a:cs typeface="Calibri"/>
                <a:sym typeface="Calibri"/>
              </a:rPr>
              <a:t>The Confederation of Indian Industry considers "Ethical Practices in Business Dealings" to be critical for the development and growth of industry in India. </a:t>
            </a:r>
            <a:endParaRPr dirty="0"/>
          </a:p>
        </p:txBody>
      </p:sp>
      <p:sp>
        <p:nvSpPr>
          <p:cNvPr id="750" name="Google Shape;75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4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51b1c398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20" name="Google Shape;820;g51b1c398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4120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51b1c398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20" name="Google Shape;820;g51b1c398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563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6" name="Google Shape;178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330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1b1c3984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36" name="Google Shape;836;g51b1c3984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51b1c398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20" name="Google Shape;820;g51b1c398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endParaRPr dirty="0"/>
          </a:p>
        </p:txBody>
      </p:sp>
      <p:sp>
        <p:nvSpPr>
          <p:cNvPr id="854" name="Google Shape;854;p5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3" name="Google Shape;86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a:latin typeface="Calibri"/>
                <a:ea typeface="Calibri"/>
                <a:cs typeface="Calibri"/>
                <a:sym typeface="Calibri"/>
              </a:rPr>
              <a:t>This question was not asked in EQ 2015 or earlier</a:t>
            </a:r>
            <a:endParaRPr/>
          </a:p>
        </p:txBody>
      </p:sp>
      <p:sp>
        <p:nvSpPr>
          <p:cNvPr id="864" name="Google Shape;864;p5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endParaRPr dirty="0"/>
          </a:p>
        </p:txBody>
      </p:sp>
      <p:sp>
        <p:nvSpPr>
          <p:cNvPr id="880" name="Google Shape;880;p5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9" name="Google Shape;89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5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was not asked in EQ 2015 or earlier</a:t>
            </a:r>
          </a:p>
        </p:txBody>
      </p:sp>
      <p:sp>
        <p:nvSpPr>
          <p:cNvPr id="4" name="Slide Number Placeholder 3"/>
          <p:cNvSpPr>
            <a:spLocks noGrp="1"/>
          </p:cNvSpPr>
          <p:nvPr>
            <p:ph type="sldNum" sz="quarter" idx="5"/>
          </p:nvPr>
        </p:nvSpPr>
        <p:spPr/>
        <p:txBody>
          <a:bodyPr/>
          <a:lstStyle/>
          <a:p>
            <a:fld id="{AF6485C7-13A8-B84E-9779-9471A43DB4CC}" type="slidenum">
              <a:rPr lang="en-US" smtClean="0"/>
              <a:t>58</a:t>
            </a:fld>
            <a:endParaRPr lang="en-US" dirty="0"/>
          </a:p>
        </p:txBody>
      </p:sp>
    </p:spTree>
    <p:extLst>
      <p:ext uri="{BB962C8B-B14F-4D97-AF65-F5344CB8AC3E}">
        <p14:creationId xmlns:p14="http://schemas.microsoft.com/office/powerpoint/2010/main" val="1533969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5" name="Google Shape;435;p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 name="Google Shape;4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userDrawn="1">
  <p:cSld name="1_Title Slide">
    <p:spTree>
      <p:nvGrpSpPr>
        <p:cNvPr id="1" name="Shape 15"/>
        <p:cNvGrpSpPr/>
        <p:nvPr/>
      </p:nvGrpSpPr>
      <p:grpSpPr>
        <a:xfrm>
          <a:off x="0" y="0"/>
          <a:ext cx="0" cy="0"/>
          <a:chOff x="0" y="0"/>
          <a:chExt cx="0" cy="0"/>
        </a:xfrm>
      </p:grpSpPr>
      <p:sp>
        <p:nvSpPr>
          <p:cNvPr id="16" name="Google Shape;16;p2"/>
          <p:cNvSpPr txBox="1">
            <a:spLocks noGrp="1"/>
          </p:cNvSpPr>
          <p:nvPr>
            <p:ph type="sldNum" idx="12"/>
          </p:nvPr>
        </p:nvSpPr>
        <p:spPr>
          <a:xfrm>
            <a:off x="711200" y="6221412"/>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ED488B0B-8BD5-2D40-8B1F-22AEFC6AE505}"/>
              </a:ext>
            </a:extLst>
          </p:cNvPr>
          <p:cNvPicPr>
            <a:picLocks noChangeAspect="1"/>
          </p:cNvPicPr>
          <p:nvPr userDrawn="1"/>
        </p:nvPicPr>
        <p:blipFill>
          <a:blip r:embed="rId2"/>
          <a:stretch>
            <a:fillRect/>
          </a:stretch>
        </p:blipFill>
        <p:spPr>
          <a:xfrm>
            <a:off x="9907918" y="152397"/>
            <a:ext cx="2173081" cy="1252540"/>
          </a:xfrm>
          <a:prstGeom prst="rect">
            <a:avLst/>
          </a:prstGeom>
        </p:spPr>
      </p:pic>
      <p:sp>
        <p:nvSpPr>
          <p:cNvPr id="4" name="Text Placeholder 3">
            <a:extLst>
              <a:ext uri="{FF2B5EF4-FFF2-40B4-BE49-F238E27FC236}">
                <a16:creationId xmlns:a16="http://schemas.microsoft.com/office/drawing/2014/main" id="{4EB07436-19D9-284D-88F5-227ACAADAEE2}"/>
              </a:ext>
            </a:extLst>
          </p:cNvPr>
          <p:cNvSpPr>
            <a:spLocks noGrp="1"/>
          </p:cNvSpPr>
          <p:nvPr>
            <p:ph type="body" sz="quarter" idx="13"/>
          </p:nvPr>
        </p:nvSpPr>
        <p:spPr>
          <a:xfrm>
            <a:off x="711200" y="197004"/>
            <a:ext cx="7674517" cy="717396"/>
          </a:xfrm>
        </p:spPr>
        <p:txBody>
          <a:bodyPr/>
          <a:lstStyle>
            <a:lvl1pPr algn="l">
              <a:defRPr sz="3200" b="1"/>
            </a:lvl1pPr>
          </a:lstStyle>
          <a:p>
            <a:pPr lvl="0"/>
            <a:r>
              <a:rPr lang="en-US" dirty="0"/>
              <a:t>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ED488B0B-8BD5-2D40-8B1F-22AEFC6AE505}"/>
              </a:ext>
            </a:extLst>
          </p:cNvPr>
          <p:cNvPicPr>
            <a:picLocks noChangeAspect="1"/>
          </p:cNvPicPr>
          <p:nvPr userDrawn="1"/>
        </p:nvPicPr>
        <p:blipFill>
          <a:blip r:embed="rId2"/>
          <a:stretch>
            <a:fillRect/>
          </a:stretch>
        </p:blipFill>
        <p:spPr>
          <a:xfrm>
            <a:off x="9907918" y="152397"/>
            <a:ext cx="2173081" cy="1252540"/>
          </a:xfrm>
          <a:prstGeom prst="rect">
            <a:avLst/>
          </a:prstGeom>
        </p:spPr>
      </p:pic>
      <p:sp>
        <p:nvSpPr>
          <p:cNvPr id="5" name="Rectangle 4">
            <a:extLst>
              <a:ext uri="{FF2B5EF4-FFF2-40B4-BE49-F238E27FC236}">
                <a16:creationId xmlns:a16="http://schemas.microsoft.com/office/drawing/2014/main" id="{EFDE5224-A127-7F4F-86FE-3AA40AAC7F04}"/>
              </a:ext>
            </a:extLst>
          </p:cNvPr>
          <p:cNvSpPr/>
          <p:nvPr userDrawn="1"/>
        </p:nvSpPr>
        <p:spPr>
          <a:xfrm>
            <a:off x="0" y="84841"/>
            <a:ext cx="2102177" cy="1715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F14F54-C44B-CF4D-8EF4-A19074665A40}"/>
              </a:ext>
            </a:extLst>
          </p:cNvPr>
          <p:cNvSpPr txBox="1"/>
          <p:nvPr userDrawn="1"/>
        </p:nvSpPr>
        <p:spPr>
          <a:xfrm>
            <a:off x="11631706" y="6293224"/>
            <a:ext cx="309700" cy="215444"/>
          </a:xfrm>
          <a:prstGeom prst="rect">
            <a:avLst/>
          </a:prstGeom>
          <a:noFill/>
        </p:spPr>
        <p:txBody>
          <a:bodyPr wrap="none" rtlCol="0">
            <a:spAutoFit/>
          </a:bodyPr>
          <a:lstStyle/>
          <a:p>
            <a:fld id="{CE8CB025-091D-4D43-B20C-0BAE965E885B}" type="slidenum">
              <a:rPr lang="en-US" sz="800" b="0" i="0" smtClean="0">
                <a:latin typeface="Arial" panose="020B0604020202020204" pitchFamily="34" charset="0"/>
                <a:ea typeface="Helvetica Neue" charset="0"/>
                <a:cs typeface="Arial" panose="020B0604020202020204" pitchFamily="34" charset="0"/>
              </a:rPr>
              <a:t>‹#›</a:t>
            </a:fld>
            <a:endParaRPr lang="en-US" sz="800" b="0" i="0" dirty="0">
              <a:latin typeface="Arial" panose="020B0604020202020204" pitchFamily="34" charset="0"/>
              <a:ea typeface="Helvetica Neue" charset="0"/>
              <a:cs typeface="Arial" panose="020B0604020202020204" pitchFamily="34" charset="0"/>
            </a:endParaRPr>
          </a:p>
        </p:txBody>
      </p:sp>
      <p:sp>
        <p:nvSpPr>
          <p:cNvPr id="7" name="Holder 2">
            <a:extLst>
              <a:ext uri="{FF2B5EF4-FFF2-40B4-BE49-F238E27FC236}">
                <a16:creationId xmlns:a16="http://schemas.microsoft.com/office/drawing/2014/main" id="{CF73E53B-82CA-8A42-81A8-A499981C4E06}"/>
              </a:ext>
            </a:extLst>
          </p:cNvPr>
          <p:cNvSpPr>
            <a:spLocks noGrp="1"/>
          </p:cNvSpPr>
          <p:nvPr>
            <p:ph type="title"/>
          </p:nvPr>
        </p:nvSpPr>
        <p:spPr>
          <a:xfrm>
            <a:off x="3803696" y="398175"/>
            <a:ext cx="5455807" cy="1688683"/>
          </a:xfrm>
          <a:prstGeom prst="rect">
            <a:avLst/>
          </a:prstGeom>
        </p:spPr>
        <p:txBody>
          <a:bodyPr lIns="0" tIns="0" rIns="0" bIns="0">
            <a:noAutofit/>
          </a:bodyPr>
          <a:lstStyle>
            <a:lvl1pPr>
              <a:defRPr sz="4800" b="1" i="0">
                <a:solidFill>
                  <a:srgbClr val="231F20"/>
                </a:solidFill>
                <a:latin typeface="Arial" panose="020B0604020202020204" pitchFamily="34" charset="0"/>
                <a:cs typeface="Arial" panose="020B0604020202020204" pitchFamily="34" charset="0"/>
              </a:defRPr>
            </a:lvl1pPr>
          </a:lstStyle>
          <a:p>
            <a:endParaRPr dirty="0"/>
          </a:p>
        </p:txBody>
      </p:sp>
      <p:sp>
        <p:nvSpPr>
          <p:cNvPr id="8" name="Text Placeholder 4">
            <a:extLst>
              <a:ext uri="{FF2B5EF4-FFF2-40B4-BE49-F238E27FC236}">
                <a16:creationId xmlns:a16="http://schemas.microsoft.com/office/drawing/2014/main" id="{01801557-475E-6349-BFD1-138BDFB78EEE}"/>
              </a:ext>
            </a:extLst>
          </p:cNvPr>
          <p:cNvSpPr>
            <a:spLocks noGrp="1"/>
          </p:cNvSpPr>
          <p:nvPr>
            <p:ph type="body" sz="quarter" idx="10"/>
          </p:nvPr>
        </p:nvSpPr>
        <p:spPr>
          <a:xfrm>
            <a:off x="3803696" y="2217862"/>
            <a:ext cx="5878010" cy="3365500"/>
          </a:xfrm>
          <a:prstGeom prst="rect">
            <a:avLst/>
          </a:prstGeom>
        </p:spPr>
        <p:txBody>
          <a:bodyPr/>
          <a:lstStyle>
            <a:lvl1pPr marL="228600" indent="-228600">
              <a:buFont typeface="Wingdings" pitchFamily="2" charset="2"/>
              <a:buChar char="§"/>
              <a:defRPr sz="1800">
                <a:latin typeface="Arial" panose="020B0604020202020204" pitchFamily="34" charset="0"/>
                <a:cs typeface="Arial" panose="020B0604020202020204" pitchFamily="34" charset="0"/>
              </a:defRPr>
            </a:lvl1pPr>
            <a:lvl2pPr marL="685800" indent="-22860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400">
                <a:latin typeface="Arial" panose="020B0604020202020204" pitchFamily="34" charset="0"/>
                <a:cs typeface="Arial" panose="020B0604020202020204" pitchFamily="34" charset="0"/>
              </a:defRPr>
            </a:lvl3pPr>
            <a:lvl4pPr marL="1600200" indent="-228600">
              <a:buFont typeface="Wingdings" pitchFamily="2" charset="2"/>
              <a:buChar char="§"/>
              <a:defRPr sz="1200">
                <a:latin typeface="Arial" panose="020B0604020202020204" pitchFamily="34" charset="0"/>
                <a:cs typeface="Arial" panose="020B0604020202020204" pitchFamily="34" charset="0"/>
              </a:defRPr>
            </a:lvl4pPr>
            <a:lvl5pPr marL="2057400" indent="-228600">
              <a:buFont typeface="Wingdings" pitchFamily="2" charset="2"/>
              <a:buChar cha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7E7E0C14-3610-FD42-8543-D2CCF4C2023A}"/>
              </a:ext>
            </a:extLst>
          </p:cNvPr>
          <p:cNvSpPr/>
          <p:nvPr userDrawn="1"/>
        </p:nvSpPr>
        <p:spPr>
          <a:xfrm>
            <a:off x="0" y="0"/>
            <a:ext cx="3462390" cy="670188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n-lt"/>
            </a:endParaRPr>
          </a:p>
        </p:txBody>
      </p:sp>
      <p:grpSp>
        <p:nvGrpSpPr>
          <p:cNvPr id="10" name="Group 9">
            <a:extLst>
              <a:ext uri="{FF2B5EF4-FFF2-40B4-BE49-F238E27FC236}">
                <a16:creationId xmlns:a16="http://schemas.microsoft.com/office/drawing/2014/main" id="{DD2A20D2-85D2-DC47-B1C5-B69D97B42493}"/>
              </a:ext>
            </a:extLst>
          </p:cNvPr>
          <p:cNvGrpSpPr/>
          <p:nvPr userDrawn="1"/>
        </p:nvGrpSpPr>
        <p:grpSpPr>
          <a:xfrm>
            <a:off x="2443802" y="398175"/>
            <a:ext cx="1106937" cy="419100"/>
            <a:chOff x="0" y="271528"/>
            <a:chExt cx="1106937" cy="419100"/>
          </a:xfrm>
        </p:grpSpPr>
        <p:sp>
          <p:nvSpPr>
            <p:cNvPr id="11" name="object 3">
              <a:extLst>
                <a:ext uri="{FF2B5EF4-FFF2-40B4-BE49-F238E27FC236}">
                  <a16:creationId xmlns:a16="http://schemas.microsoft.com/office/drawing/2014/main" id="{AC0217F3-058D-F444-981D-2F1C3236D3D7}"/>
                </a:ext>
              </a:extLst>
            </p:cNvPr>
            <p:cNvSpPr/>
            <p:nvPr userDrawn="1"/>
          </p:nvSpPr>
          <p:spPr>
            <a:xfrm>
              <a:off x="0" y="271528"/>
              <a:ext cx="1018269" cy="419100"/>
            </a:xfrm>
            <a:custGeom>
              <a:avLst/>
              <a:gdLst/>
              <a:ahLst/>
              <a:cxnLst/>
              <a:rect l="l" t="t" r="r" b="b"/>
              <a:pathLst>
                <a:path w="2297430" h="228600">
                  <a:moveTo>
                    <a:pt x="0" y="228600"/>
                  </a:moveTo>
                  <a:lnTo>
                    <a:pt x="2297023" y="228600"/>
                  </a:lnTo>
                  <a:lnTo>
                    <a:pt x="2297023" y="0"/>
                  </a:lnTo>
                  <a:lnTo>
                    <a:pt x="0" y="0"/>
                  </a:lnTo>
                  <a:lnTo>
                    <a:pt x="0" y="228600"/>
                  </a:lnTo>
                  <a:close/>
                </a:path>
              </a:pathLst>
            </a:custGeom>
            <a:solidFill>
              <a:srgbClr val="231F20"/>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12" name="object 3">
              <a:extLst>
                <a:ext uri="{FF2B5EF4-FFF2-40B4-BE49-F238E27FC236}">
                  <a16:creationId xmlns:a16="http://schemas.microsoft.com/office/drawing/2014/main" id="{6D5DA3E4-1A27-FF48-8109-E738591BC384}"/>
                </a:ext>
              </a:extLst>
            </p:cNvPr>
            <p:cNvSpPr/>
            <p:nvPr userDrawn="1"/>
          </p:nvSpPr>
          <p:spPr>
            <a:xfrm>
              <a:off x="1018270" y="271528"/>
              <a:ext cx="88667" cy="419100"/>
            </a:xfrm>
            <a:custGeom>
              <a:avLst/>
              <a:gdLst/>
              <a:ahLst/>
              <a:cxnLst/>
              <a:rect l="l" t="t" r="r" b="b"/>
              <a:pathLst>
                <a:path w="2297430" h="228600">
                  <a:moveTo>
                    <a:pt x="0" y="228600"/>
                  </a:moveTo>
                  <a:lnTo>
                    <a:pt x="2297023" y="228600"/>
                  </a:lnTo>
                  <a:lnTo>
                    <a:pt x="2297023" y="0"/>
                  </a:lnTo>
                  <a:lnTo>
                    <a:pt x="0" y="0"/>
                  </a:lnTo>
                  <a:lnTo>
                    <a:pt x="0" y="228600"/>
                  </a:lnTo>
                  <a:close/>
                </a:path>
              </a:pathLst>
            </a:custGeom>
            <a:solidFill>
              <a:srgbClr val="B0D576"/>
            </a:solidFill>
          </p:spPr>
          <p:txBody>
            <a:bodyPr wrap="square" lIns="0" tIns="0" rIns="0" bIns="0" rtlCol="0"/>
            <a:lstStyle/>
            <a:p>
              <a:endParaRPr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8582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_Text">
    <p:spTree>
      <p:nvGrpSpPr>
        <p:cNvPr id="1" name=""/>
        <p:cNvGrpSpPr/>
        <p:nvPr/>
      </p:nvGrpSpPr>
      <p:grpSpPr>
        <a:xfrm>
          <a:off x="0" y="0"/>
          <a:ext cx="0" cy="0"/>
          <a:chOff x="0" y="0"/>
          <a:chExt cx="0" cy="0"/>
        </a:xfrm>
      </p:grpSpPr>
      <p:sp>
        <p:nvSpPr>
          <p:cNvPr id="12" name="Holder 2">
            <a:extLst>
              <a:ext uri="{FF2B5EF4-FFF2-40B4-BE49-F238E27FC236}">
                <a16:creationId xmlns:a16="http://schemas.microsoft.com/office/drawing/2014/main" id="{5C471940-D416-9541-9C40-2F2E6D000DC0}"/>
              </a:ext>
            </a:extLst>
          </p:cNvPr>
          <p:cNvSpPr>
            <a:spLocks noGrp="1"/>
          </p:cNvSpPr>
          <p:nvPr>
            <p:ph type="title"/>
          </p:nvPr>
        </p:nvSpPr>
        <p:spPr>
          <a:xfrm>
            <a:off x="1060703" y="295906"/>
            <a:ext cx="9114435" cy="482600"/>
          </a:xfrm>
          <a:prstGeom prst="rect">
            <a:avLst/>
          </a:prstGeom>
        </p:spPr>
        <p:txBody>
          <a:bodyPr lIns="0" tIns="0" rIns="0" bIns="0">
            <a:normAutofit/>
          </a:bodyPr>
          <a:lstStyle>
            <a:lvl1pPr>
              <a:defRPr sz="2800" b="0" i="0">
                <a:solidFill>
                  <a:srgbClr val="231F20"/>
                </a:solidFill>
                <a:latin typeface="Arial" panose="020B0604020202020204" pitchFamily="34" charset="0"/>
                <a:cs typeface="Arial" panose="020B0604020202020204" pitchFamily="34" charset="0"/>
              </a:defRPr>
            </a:lvl1pPr>
          </a:lstStyle>
          <a:p>
            <a:endParaRPr dirty="0"/>
          </a:p>
        </p:txBody>
      </p:sp>
      <p:sp>
        <p:nvSpPr>
          <p:cNvPr id="13" name="Content Placeholder 3">
            <a:extLst>
              <a:ext uri="{FF2B5EF4-FFF2-40B4-BE49-F238E27FC236}">
                <a16:creationId xmlns:a16="http://schemas.microsoft.com/office/drawing/2014/main" id="{23943630-1124-0841-ABF5-3B13AC0F2207}"/>
              </a:ext>
            </a:extLst>
          </p:cNvPr>
          <p:cNvSpPr>
            <a:spLocks noGrp="1"/>
          </p:cNvSpPr>
          <p:nvPr>
            <p:ph sz="quarter" idx="12"/>
          </p:nvPr>
        </p:nvSpPr>
        <p:spPr>
          <a:xfrm>
            <a:off x="1079499" y="1527586"/>
            <a:ext cx="9058782" cy="5034579"/>
          </a:xfrm>
          <a:prstGeom prst="rect">
            <a:avLst/>
          </a:prstGeom>
        </p:spPr>
        <p:txBody>
          <a:bodyPr/>
          <a:lstStyle>
            <a:lvl1pPr marL="228600" indent="-228600">
              <a:buFont typeface="Wingdings" pitchFamily="2" charset="2"/>
              <a:buChar char="§"/>
              <a:defRPr sz="1800">
                <a:latin typeface="Arial" panose="020B0604020202020204" pitchFamily="34" charset="0"/>
                <a:cs typeface="Arial" panose="020B0604020202020204" pitchFamily="34" charset="0"/>
              </a:defRPr>
            </a:lvl1pPr>
            <a:lvl2pPr marL="685800" indent="-22860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400">
                <a:latin typeface="Arial" panose="020B0604020202020204" pitchFamily="34" charset="0"/>
                <a:cs typeface="Arial" panose="020B0604020202020204" pitchFamily="34" charset="0"/>
              </a:defRPr>
            </a:lvl3pPr>
            <a:lvl4pPr marL="1600200" indent="-228600">
              <a:buFont typeface="Wingdings" pitchFamily="2" charset="2"/>
              <a:buChar char="§"/>
              <a:defRPr sz="1200">
                <a:latin typeface="Arial" panose="020B0604020202020204" pitchFamily="34" charset="0"/>
                <a:cs typeface="Arial" panose="020B0604020202020204" pitchFamily="34" charset="0"/>
              </a:defRPr>
            </a:lvl4pPr>
            <a:lvl5pPr marL="2057400" indent="-228600">
              <a:buFont typeface="Wingdings" pitchFamily="2" charset="2"/>
              <a:buChar cha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2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4"/>
        <p:cNvGrpSpPr/>
        <p:nvPr/>
      </p:nvGrpSpPr>
      <p:grpSpPr>
        <a:xfrm>
          <a:off x="0" y="0"/>
          <a:ext cx="0" cy="0"/>
          <a:chOff x="0" y="0"/>
          <a:chExt cx="0" cy="0"/>
        </a:xfrm>
      </p:grpSpPr>
      <p:sp>
        <p:nvSpPr>
          <p:cNvPr id="15" name="Google Shape;15;p2"/>
          <p:cNvSpPr/>
          <p:nvPr/>
        </p:nvSpPr>
        <p:spPr>
          <a:xfrm>
            <a:off x="0" y="6705600"/>
            <a:ext cx="12192000" cy="152400"/>
          </a:xfrm>
          <a:prstGeom prst="rect">
            <a:avLst/>
          </a:prstGeom>
          <a:solidFill>
            <a:srgbClr val="ADCC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2"/>
          <p:cNvSpPr/>
          <p:nvPr/>
        </p:nvSpPr>
        <p:spPr>
          <a:xfrm>
            <a:off x="711200" y="0"/>
            <a:ext cx="1422400" cy="15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sldNum" idx="12"/>
          </p:nvPr>
        </p:nvSpPr>
        <p:spPr>
          <a:xfrm>
            <a:off x="711200" y="6221878"/>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0568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0" y="6705600"/>
            <a:ext cx="12192000" cy="152400"/>
          </a:xfrm>
          <a:prstGeom prst="rect">
            <a:avLst/>
          </a:prstGeom>
          <a:solidFill>
            <a:srgbClr val="ADCC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1" name="Google Shape;11;p1"/>
          <p:cNvSpPr txBox="1"/>
          <p:nvPr/>
        </p:nvSpPr>
        <p:spPr>
          <a:xfrm>
            <a:off x="711200" y="0"/>
            <a:ext cx="1422400" cy="15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2" name="Google Shape;12;p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711200" y="6221412"/>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200"/>
              <a:buFont typeface="Helvetica Neue Light"/>
              <a:buNone/>
              <a:defRPr sz="1200" b="0" i="0" u="none">
                <a:solidFill>
                  <a:srgbClr val="000000"/>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710" r:id="rId2"/>
    <p:sldLayoutId id="2147483711" r:id="rId3"/>
    <p:sldLayoutId id="214748371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freedomhouse.org/report/freedom-world/freedom-world-201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sgOcQBzJVo4"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hyperlink" Target="https://dea.gov.in/sites/default/files/MER_January_2019_0.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fcpablog.co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bit.ly/2Ld7znJ"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indianexpress.com/article/business/companies/ilfs-crisis-hari-sankaran-arrest-sfio-5653790/"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us.jll.com/content/dam/jll-com/images/company-information/2017-Ethics-Everywhere-Annual-Report.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www.worldbank.org/content/dam/doingBusiness/media/Annual-Reports/English/DB2019-report_web-version.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www.cii.in/About.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s://www.youtube.com/watch?v=SRu1ADplVu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insights.ethisphere.com/wp-content/uploads/SA-Ethisphere-Mag-Full-Web.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insights.ethisphere.com/wp-content/uploads/SA-Ethisphere-Mag-Full-Web.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https://hbr.org/2019/03/why-inclusive-leaders-are-good-for-organizations-and-how-to-become-on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rivel.com/"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75"/>
          <p:cNvSpPr txBox="1"/>
          <p:nvPr/>
        </p:nvSpPr>
        <p:spPr>
          <a:xfrm>
            <a:off x="0" y="124936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362" name="Google Shape;362;p75"/>
          <p:cNvPicPr preferRelativeResize="0"/>
          <p:nvPr/>
        </p:nvPicPr>
        <p:blipFill rotWithShape="1">
          <a:blip r:embed="rId3"/>
          <a:srcRect/>
          <a:stretch/>
        </p:blipFill>
        <p:spPr>
          <a:xfrm>
            <a:off x="0" y="0"/>
            <a:ext cx="12192000" cy="6733309"/>
          </a:xfrm>
          <a:prstGeom prst="rect">
            <a:avLst/>
          </a:prstGeom>
        </p:spPr>
      </p:pic>
      <p:pic>
        <p:nvPicPr>
          <p:cNvPr id="363" name="Google Shape;363;p75"/>
          <p:cNvPicPr preferRelativeResize="0"/>
          <p:nvPr/>
        </p:nvPicPr>
        <p:blipFill rotWithShape="1">
          <a:blip r:embed="rId4">
            <a:alphaModFix/>
          </a:blip>
          <a:srcRect/>
          <a:stretch/>
        </p:blipFill>
        <p:spPr>
          <a:xfrm>
            <a:off x="8920162" y="-568325"/>
            <a:ext cx="3463925" cy="1873250"/>
          </a:xfrm>
          <a:prstGeom prst="rect">
            <a:avLst/>
          </a:prstGeom>
          <a:noFill/>
          <a:ln>
            <a:noFill/>
          </a:ln>
        </p:spPr>
      </p:pic>
      <p:sp>
        <p:nvSpPr>
          <p:cNvPr id="364" name="Google Shape;364;p75"/>
          <p:cNvSpPr txBox="1"/>
          <p:nvPr/>
        </p:nvSpPr>
        <p:spPr>
          <a:xfrm>
            <a:off x="122237" y="0"/>
            <a:ext cx="7177087" cy="1784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u="none" dirty="0">
                <a:solidFill>
                  <a:srgbClr val="000000"/>
                </a:solidFill>
                <a:latin typeface="Arial" panose="020B0604020202020204" pitchFamily="34" charset="0"/>
                <a:ea typeface="AppleMyungjo" pitchFamily="2" charset="-127"/>
                <a:cs typeface="Arial" panose="020B0604020202020204" pitchFamily="34" charset="0"/>
                <a:sym typeface="Helvetica Neue"/>
              </a:rPr>
              <a:t>India’s Business Case for Compliance</a:t>
            </a:r>
            <a:endParaRPr sz="1600" b="0" u="none" dirty="0">
              <a:solidFill>
                <a:srgbClr val="000000"/>
              </a:solidFill>
              <a:latin typeface="Arial" panose="020B0604020202020204" pitchFamily="34" charset="0"/>
              <a:ea typeface="AppleMyungjo" pitchFamily="2" charset="-127"/>
              <a:cs typeface="Arial" panose="020B0604020202020204" pitchFamily="34" charset="0"/>
              <a:sym typeface="Helvetica Neue"/>
            </a:endParaRPr>
          </a:p>
          <a:p>
            <a:pPr marL="0" marR="0" lvl="0" indent="0" algn="l" rtl="0">
              <a:lnSpc>
                <a:spcPct val="100000"/>
              </a:lnSpc>
              <a:spcBef>
                <a:spcPts val="0"/>
              </a:spcBef>
              <a:spcAft>
                <a:spcPts val="0"/>
              </a:spcAft>
              <a:buClr>
                <a:srgbClr val="000000"/>
              </a:buClr>
              <a:buSzPts val="1600"/>
              <a:buFont typeface="Arial"/>
              <a:buNone/>
            </a:pPr>
            <a:endParaRPr sz="1600" b="0" u="none" dirty="0">
              <a:solidFill>
                <a:srgbClr val="000000"/>
              </a:solidFill>
              <a:latin typeface="Arial" panose="020B0604020202020204" pitchFamily="34" charset="0"/>
              <a:ea typeface="AppleMyungjo" pitchFamily="2" charset="-127"/>
              <a:cs typeface="Arial" panose="020B0604020202020204" pitchFamily="34" charset="0"/>
              <a:sym typeface="Helvetica Neue"/>
            </a:endParaRPr>
          </a:p>
          <a:p>
            <a:pPr marL="0" marR="0" lvl="0" indent="0" algn="l" rtl="0">
              <a:lnSpc>
                <a:spcPct val="100000"/>
              </a:lnSpc>
              <a:spcBef>
                <a:spcPts val="0"/>
              </a:spcBef>
              <a:spcAft>
                <a:spcPts val="0"/>
              </a:spcAft>
              <a:buClr>
                <a:srgbClr val="000000"/>
              </a:buClr>
              <a:buSzPts val="1600"/>
              <a:buFont typeface="Helvetica Neue"/>
              <a:buNone/>
            </a:pPr>
            <a:r>
              <a:rPr lang="en-US" sz="1600" b="1" u="none" dirty="0">
                <a:solidFill>
                  <a:srgbClr val="000000"/>
                </a:solidFill>
                <a:latin typeface="Arial" panose="020B0604020202020204" pitchFamily="34" charset="0"/>
                <a:ea typeface="AppleMyungjo" pitchFamily="2" charset="-127"/>
                <a:cs typeface="Arial" panose="020B0604020202020204" pitchFamily="34" charset="0"/>
                <a:sym typeface="Helvetica Neue"/>
              </a:rPr>
              <a:t>Business Ethics Leadership Alliance South Asia</a:t>
            </a:r>
            <a:endParaRPr sz="1400" b="0" u="none" dirty="0">
              <a:solidFill>
                <a:srgbClr val="000000"/>
              </a:solidFill>
              <a:latin typeface="Arial" panose="020B0604020202020204" pitchFamily="34" charset="0"/>
              <a:ea typeface="AppleMyungjo" pitchFamily="2" charset="-127"/>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Helvetica Neue"/>
              <a:buNone/>
            </a:pPr>
            <a:r>
              <a:rPr lang="en-US" sz="1600" b="1" u="none" dirty="0">
                <a:solidFill>
                  <a:srgbClr val="000000"/>
                </a:solidFill>
                <a:latin typeface="Arial" panose="020B0604020202020204" pitchFamily="34" charset="0"/>
                <a:ea typeface="AppleMyungjo" pitchFamily="2" charset="-127"/>
                <a:cs typeface="Arial" panose="020B0604020202020204" pitchFamily="34" charset="0"/>
                <a:sym typeface="Helvetica Neue"/>
              </a:rPr>
              <a:t>Membership Resource</a:t>
            </a:r>
            <a:endParaRPr sz="1400" b="0" u="none" dirty="0">
              <a:solidFill>
                <a:srgbClr val="000000"/>
              </a:solidFill>
              <a:latin typeface="Arial" panose="020B0604020202020204" pitchFamily="34" charset="0"/>
              <a:ea typeface="AppleMyungjo" pitchFamily="2" charset="-127"/>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1" u="none" dirty="0">
              <a:solidFill>
                <a:srgbClr val="000000"/>
              </a:solidFill>
              <a:latin typeface="Arial" panose="020B0604020202020204" pitchFamily="34" charset="0"/>
              <a:ea typeface="AppleMyungjo" pitchFamily="2" charset="-127"/>
              <a:cs typeface="Arial" panose="020B0604020202020204" pitchFamily="34" charset="0"/>
              <a:sym typeface="Helvetica Neue"/>
            </a:endParaRPr>
          </a:p>
          <a:p>
            <a:pPr marL="0" marR="0" lvl="0" indent="0" algn="l" rtl="0">
              <a:lnSpc>
                <a:spcPct val="100000"/>
              </a:lnSpc>
              <a:spcBef>
                <a:spcPts val="0"/>
              </a:spcBef>
              <a:spcAft>
                <a:spcPts val="0"/>
              </a:spcAft>
              <a:buClr>
                <a:srgbClr val="000000"/>
              </a:buClr>
              <a:buSzPts val="1600"/>
              <a:buFont typeface="Helvetica Neue"/>
              <a:buNone/>
            </a:pPr>
            <a:r>
              <a:rPr lang="en-US" sz="1600" b="1" u="none" dirty="0">
                <a:solidFill>
                  <a:srgbClr val="000000"/>
                </a:solidFill>
                <a:latin typeface="Arial" panose="020B0604020202020204" pitchFamily="34" charset="0"/>
                <a:ea typeface="AppleMyungjo" pitchFamily="2" charset="-127"/>
                <a:cs typeface="Arial" panose="020B0604020202020204" pitchFamily="34" charset="0"/>
                <a:sym typeface="Helvetica Neue"/>
              </a:rPr>
              <a:t>April 2019</a:t>
            </a:r>
            <a:endParaRPr dirty="0">
              <a:latin typeface="Arial" panose="020B0604020202020204" pitchFamily="34" charset="0"/>
              <a:ea typeface="AppleMyungjo" pitchFamily="2" charset="-127"/>
              <a:cs typeface="Arial" panose="020B0604020202020204" pitchFamily="34" charset="0"/>
            </a:endParaRPr>
          </a:p>
        </p:txBody>
      </p:sp>
      <p:pic>
        <p:nvPicPr>
          <p:cNvPr id="4" name="Picture 3">
            <a:extLst>
              <a:ext uri="{FF2B5EF4-FFF2-40B4-BE49-F238E27FC236}">
                <a16:creationId xmlns:a16="http://schemas.microsoft.com/office/drawing/2014/main" id="{9A0817E5-3A9F-0247-9474-F1155293E2CE}"/>
              </a:ext>
            </a:extLst>
          </p:cNvPr>
          <p:cNvPicPr>
            <a:picLocks noChangeAspect="1"/>
          </p:cNvPicPr>
          <p:nvPr/>
        </p:nvPicPr>
        <p:blipFill>
          <a:blip r:embed="rId5"/>
          <a:stretch>
            <a:fillRect/>
          </a:stretch>
        </p:blipFill>
        <p:spPr>
          <a:xfrm>
            <a:off x="9955419" y="892175"/>
            <a:ext cx="2173081" cy="12525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84"/>
          <p:cNvPicPr preferRelativeResize="0"/>
          <p:nvPr/>
        </p:nvPicPr>
        <p:blipFill rotWithShape="1">
          <a:blip r:embed="rId3">
            <a:alphaModFix/>
          </a:blip>
          <a:srcRect/>
          <a:stretch/>
        </p:blipFill>
        <p:spPr>
          <a:xfrm>
            <a:off x="0" y="739775"/>
            <a:ext cx="6477000" cy="6003925"/>
          </a:xfrm>
          <a:prstGeom prst="rect">
            <a:avLst/>
          </a:prstGeom>
          <a:noFill/>
          <a:ln w="9525" cap="flat" cmpd="sng">
            <a:solidFill>
              <a:srgbClr val="7F7F7F"/>
            </a:solidFill>
            <a:prstDash val="solid"/>
            <a:miter lim="800000"/>
            <a:headEnd type="none" w="sm" len="sm"/>
            <a:tailEnd type="none" w="sm" len="sm"/>
          </a:ln>
        </p:spPr>
      </p:pic>
      <p:pic>
        <p:nvPicPr>
          <p:cNvPr id="467" name="Google Shape;467;p84"/>
          <p:cNvPicPr preferRelativeResize="0"/>
          <p:nvPr/>
        </p:nvPicPr>
        <p:blipFill rotWithShape="1">
          <a:blip r:embed="rId4">
            <a:alphaModFix/>
          </a:blip>
          <a:srcRect/>
          <a:stretch/>
        </p:blipFill>
        <p:spPr>
          <a:xfrm>
            <a:off x="7690512" y="542925"/>
            <a:ext cx="2235200" cy="1096962"/>
          </a:xfrm>
          <a:prstGeom prst="rect">
            <a:avLst/>
          </a:prstGeom>
          <a:noFill/>
          <a:ln>
            <a:noFill/>
          </a:ln>
        </p:spPr>
      </p:pic>
      <p:pic>
        <p:nvPicPr>
          <p:cNvPr id="468" name="Google Shape;468;p84"/>
          <p:cNvPicPr preferRelativeResize="0"/>
          <p:nvPr/>
        </p:nvPicPr>
        <p:blipFill rotWithShape="1">
          <a:blip r:embed="rId5">
            <a:alphaModFix/>
          </a:blip>
          <a:srcRect/>
          <a:stretch/>
        </p:blipFill>
        <p:spPr>
          <a:xfrm>
            <a:off x="7519987" y="1639887"/>
            <a:ext cx="3022600" cy="3148012"/>
          </a:xfrm>
          <a:prstGeom prst="rect">
            <a:avLst/>
          </a:prstGeom>
          <a:noFill/>
          <a:ln>
            <a:noFill/>
          </a:ln>
        </p:spPr>
      </p:pic>
      <p:sp>
        <p:nvSpPr>
          <p:cNvPr id="469" name="Google Shape;469;p84"/>
          <p:cNvSpPr txBox="1"/>
          <p:nvPr/>
        </p:nvSpPr>
        <p:spPr>
          <a:xfrm>
            <a:off x="7381875" y="4957762"/>
            <a:ext cx="400843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a:solidFill>
                  <a:srgbClr val="000000"/>
                </a:solidFill>
                <a:latin typeface="Arial"/>
                <a:ea typeface="Arial"/>
                <a:cs typeface="Arial"/>
                <a:sym typeface="Arial"/>
              </a:rPr>
              <a:t>Disability champions outperform on profitability and value creation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85"/>
          <p:cNvSpPr txBox="1"/>
          <p:nvPr/>
        </p:nvSpPr>
        <p:spPr>
          <a:xfrm>
            <a:off x="8850312" y="2990850"/>
            <a:ext cx="2676525"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dirty="0">
                <a:solidFill>
                  <a:srgbClr val="000000"/>
                </a:solidFill>
                <a:latin typeface="Arial" panose="020B0604020202020204" pitchFamily="34" charset="0"/>
                <a:cs typeface="Arial" panose="020B0604020202020204" pitchFamily="34" charset="0"/>
                <a:sym typeface="Arial"/>
              </a:rPr>
              <a:t>13th consecutive year of </a:t>
            </a:r>
            <a:r>
              <a:rPr lang="en-US" sz="2400" b="1" i="0" u="none" dirty="0">
                <a:solidFill>
                  <a:srgbClr val="000000"/>
                </a:solidFill>
                <a:latin typeface="Arial" panose="020B0604020202020204" pitchFamily="34" charset="0"/>
                <a:cs typeface="Arial" panose="020B0604020202020204" pitchFamily="34" charset="0"/>
                <a:sym typeface="Arial"/>
              </a:rPr>
              <a:t>decline in global freedom</a:t>
            </a:r>
            <a:endParaRPr dirty="0">
              <a:latin typeface="Arial" panose="020B0604020202020204" pitchFamily="34" charset="0"/>
              <a:cs typeface="Arial" panose="020B0604020202020204" pitchFamily="34" charset="0"/>
            </a:endParaRPr>
          </a:p>
        </p:txBody>
      </p:sp>
      <p:grpSp>
        <p:nvGrpSpPr>
          <p:cNvPr id="476" name="Google Shape;476;p85"/>
          <p:cNvGrpSpPr/>
          <p:nvPr/>
        </p:nvGrpSpPr>
        <p:grpSpPr>
          <a:xfrm>
            <a:off x="962025" y="1798637"/>
            <a:ext cx="7281861" cy="4249737"/>
            <a:chOff x="895740" y="1097327"/>
            <a:chExt cx="9941430" cy="5574061"/>
          </a:xfrm>
        </p:grpSpPr>
        <p:pic>
          <p:nvPicPr>
            <p:cNvPr id="477" name="Google Shape;477;p85"/>
            <p:cNvPicPr preferRelativeResize="0"/>
            <p:nvPr/>
          </p:nvPicPr>
          <p:blipFill rotWithShape="1">
            <a:blip r:embed="rId3">
              <a:alphaModFix/>
            </a:blip>
            <a:srcRect l="5136" t="25997" r="5172" b="27742"/>
            <a:stretch/>
          </p:blipFill>
          <p:spPr>
            <a:xfrm>
              <a:off x="895740" y="1097327"/>
              <a:ext cx="9941430" cy="5434223"/>
            </a:xfrm>
            <a:prstGeom prst="rect">
              <a:avLst/>
            </a:prstGeom>
            <a:noFill/>
            <a:ln>
              <a:noFill/>
            </a:ln>
          </p:spPr>
        </p:pic>
        <p:sp>
          <p:nvSpPr>
            <p:cNvPr id="478" name="Google Shape;478;p85"/>
            <p:cNvSpPr txBox="1"/>
            <p:nvPr/>
          </p:nvSpPr>
          <p:spPr>
            <a:xfrm>
              <a:off x="4488024" y="5952931"/>
              <a:ext cx="3359021" cy="71845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grpSp>
      <p:sp>
        <p:nvSpPr>
          <p:cNvPr id="2" name="Text Placeholder 1">
            <a:extLst>
              <a:ext uri="{FF2B5EF4-FFF2-40B4-BE49-F238E27FC236}">
                <a16:creationId xmlns:a16="http://schemas.microsoft.com/office/drawing/2014/main" id="{B059B65F-82F8-3C4C-A243-D73E2FCFC5B8}"/>
              </a:ext>
            </a:extLst>
          </p:cNvPr>
          <p:cNvSpPr>
            <a:spLocks noGrp="1"/>
          </p:cNvSpPr>
          <p:nvPr>
            <p:ph type="body" sz="quarter" idx="13"/>
          </p:nvPr>
        </p:nvSpPr>
        <p:spPr>
          <a:xfrm>
            <a:off x="326572" y="197004"/>
            <a:ext cx="8059146" cy="717396"/>
          </a:xfrm>
        </p:spPr>
        <p:txBody>
          <a:bodyPr/>
          <a:lstStyle/>
          <a:p>
            <a:r>
              <a:rPr lang="en-US" dirty="0">
                <a:latin typeface="Arial" panose="020B0604020202020204" pitchFamily="34" charset="0"/>
                <a:ea typeface="Helvetica Neue"/>
                <a:cs typeface="Arial" panose="020B0604020202020204" pitchFamily="34" charset="0"/>
                <a:sym typeface="Helvetica Neue"/>
              </a:rPr>
              <a:t>Democracy Is in Retreat</a:t>
            </a:r>
            <a:endParaRPr lang="en-US" dirty="0">
              <a:latin typeface="Arial" panose="020B0604020202020204" pitchFamily="34" charset="0"/>
              <a:cs typeface="Arial" panose="020B0604020202020204" pitchFamily="34" charset="0"/>
            </a:endParaRPr>
          </a:p>
        </p:txBody>
      </p:sp>
      <p:sp>
        <p:nvSpPr>
          <p:cNvPr id="7" name="Google Shape;491;p86">
            <a:extLst>
              <a:ext uri="{FF2B5EF4-FFF2-40B4-BE49-F238E27FC236}">
                <a16:creationId xmlns:a16="http://schemas.microsoft.com/office/drawing/2014/main" id="{94BD4400-659F-1F4F-B683-C1B154C28538}"/>
              </a:ext>
            </a:extLst>
          </p:cNvPr>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lvl="0">
              <a:buClr>
                <a:srgbClr val="7F7F7F"/>
              </a:buClr>
              <a:buSzPts val="1000"/>
            </a:pPr>
            <a:r>
              <a:rPr lang="en-US" sz="1000" b="0" i="0" u="none" dirty="0">
                <a:solidFill>
                  <a:srgbClr val="7F7F7F"/>
                </a:solidFill>
                <a:latin typeface="Arial" panose="020B0604020202020204" pitchFamily="34" charset="0"/>
                <a:ea typeface="Helvetica Neue Light"/>
                <a:cs typeface="Arial" panose="020B0604020202020204" pitchFamily="34" charset="0"/>
                <a:sym typeface="Helvetica Neue Light"/>
              </a:rPr>
              <a:t>Source</a:t>
            </a:r>
            <a:r>
              <a:rPr lang="en-US" sz="1000" dirty="0">
                <a:solidFill>
                  <a:srgbClr val="7F7F7F"/>
                </a:solidFill>
                <a:latin typeface="Arial" panose="020B0604020202020204" pitchFamily="34" charset="0"/>
                <a:ea typeface="Helvetica Neue Light"/>
                <a:cs typeface="Arial" panose="020B0604020202020204" pitchFamily="34" charset="0"/>
                <a:sym typeface="Helvetica Neue Light"/>
              </a:rPr>
              <a:t>: Freedom in the World 2019 </a:t>
            </a:r>
            <a:r>
              <a:rPr lang="en-US" sz="1000" dirty="0">
                <a:hlinkClick r:id="rId4"/>
              </a:rPr>
              <a:t>https://freedomhouse.org/report/freedom-world/freedom-world-2019</a:t>
            </a:r>
            <a:endParaRPr sz="10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86"/>
          <p:cNvPicPr preferRelativeResize="0"/>
          <p:nvPr/>
        </p:nvPicPr>
        <p:blipFill rotWithShape="1">
          <a:blip r:embed="rId3">
            <a:alphaModFix/>
          </a:blip>
          <a:srcRect r="976"/>
          <a:stretch/>
        </p:blipFill>
        <p:spPr>
          <a:xfrm>
            <a:off x="3675062" y="1274762"/>
            <a:ext cx="7715250" cy="5346700"/>
          </a:xfrm>
          <a:prstGeom prst="rect">
            <a:avLst/>
          </a:prstGeom>
          <a:noFill/>
          <a:ln>
            <a:noFill/>
          </a:ln>
        </p:spPr>
      </p:pic>
      <p:sp>
        <p:nvSpPr>
          <p:cNvPr id="486" name="Google Shape;486;p86"/>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Global Organizations Face Risks Everywhere </a:t>
            </a:r>
            <a:endParaRPr>
              <a:latin typeface="Arial" panose="020B0604020202020204" pitchFamily="34" charset="0"/>
              <a:cs typeface="Arial" panose="020B0604020202020204" pitchFamily="34" charset="0"/>
            </a:endParaRPr>
          </a:p>
        </p:txBody>
      </p:sp>
      <p:sp>
        <p:nvSpPr>
          <p:cNvPr id="487" name="Google Shape;487;p86"/>
          <p:cNvSpPr txBox="1"/>
          <p:nvPr/>
        </p:nvSpPr>
        <p:spPr>
          <a:xfrm>
            <a:off x="612775" y="2133600"/>
            <a:ext cx="3092450" cy="2676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dirty="0">
                <a:solidFill>
                  <a:srgbClr val="000000"/>
                </a:solidFill>
                <a:latin typeface="Arial" panose="020B0604020202020204" pitchFamily="34" charset="0"/>
                <a:ea typeface="Calibri"/>
                <a:cs typeface="Arial" panose="020B0604020202020204" pitchFamily="34" charset="0"/>
                <a:sym typeface="Calibri"/>
              </a:rPr>
              <a:t>What determines success are the processes and procedures in place to deal with these risks, whether known or unknown</a:t>
            </a:r>
            <a:endParaRPr dirty="0">
              <a:latin typeface="Arial" panose="020B0604020202020204" pitchFamily="34" charset="0"/>
              <a:cs typeface="Arial" panose="020B0604020202020204" pitchFamily="34" charset="0"/>
            </a:endParaRPr>
          </a:p>
        </p:txBody>
      </p:sp>
      <p:sp>
        <p:nvSpPr>
          <p:cNvPr id="488" name="Google Shape;488;p86"/>
          <p:cNvSpPr txBox="1"/>
          <p:nvPr/>
        </p:nvSpPr>
        <p:spPr>
          <a:xfrm>
            <a:off x="7721600" y="6272212"/>
            <a:ext cx="3484562" cy="212725"/>
          </a:xfrm>
          <a:prstGeom prst="rect">
            <a:avLst/>
          </a:prstGeom>
          <a:gradFill>
            <a:gsLst>
              <a:gs pos="0">
                <a:srgbClr val="83160A"/>
              </a:gs>
              <a:gs pos="10000">
                <a:srgbClr val="AE160E"/>
              </a:gs>
              <a:gs pos="19999">
                <a:srgbClr val="D91E11"/>
              </a:gs>
              <a:gs pos="30000">
                <a:srgbClr val="F33317"/>
              </a:gs>
              <a:gs pos="39999">
                <a:srgbClr val="F45707"/>
              </a:gs>
              <a:gs pos="50000">
                <a:srgbClr val="F57000"/>
              </a:gs>
              <a:gs pos="60000">
                <a:srgbClr val="F89000"/>
              </a:gs>
              <a:gs pos="69999">
                <a:srgbClr val="F8AC00"/>
              </a:gs>
              <a:gs pos="80000">
                <a:srgbClr val="F8CB00"/>
              </a:gs>
              <a:gs pos="89999">
                <a:srgbClr val="FBEA03"/>
              </a:gs>
              <a:gs pos="100000">
                <a:srgbClr val="FBEA03"/>
              </a:gs>
            </a:gsLst>
            <a:lin ang="0" scaled="0"/>
          </a:gra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489" name="Google Shape;489;p86"/>
          <p:cNvSpPr txBox="1"/>
          <p:nvPr/>
        </p:nvSpPr>
        <p:spPr>
          <a:xfrm>
            <a:off x="6943725" y="6157912"/>
            <a:ext cx="765175" cy="41116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Highly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r"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Corrupt</a:t>
            </a:r>
            <a:endParaRPr>
              <a:latin typeface="Arial" panose="020B0604020202020204" pitchFamily="34" charset="0"/>
              <a:cs typeface="Arial" panose="020B0604020202020204" pitchFamily="34" charset="0"/>
            </a:endParaRPr>
          </a:p>
        </p:txBody>
      </p:sp>
      <p:sp>
        <p:nvSpPr>
          <p:cNvPr id="490" name="Google Shape;490;p86"/>
          <p:cNvSpPr txBox="1"/>
          <p:nvPr/>
        </p:nvSpPr>
        <p:spPr>
          <a:xfrm>
            <a:off x="11226800" y="6169025"/>
            <a:ext cx="765175" cy="411162"/>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Very</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Clean</a:t>
            </a:r>
            <a:endParaRPr>
              <a:latin typeface="Arial" panose="020B0604020202020204" pitchFamily="34" charset="0"/>
              <a:cs typeface="Arial" panose="020B0604020202020204" pitchFamily="34" charset="0"/>
            </a:endParaRPr>
          </a:p>
        </p:txBody>
      </p:sp>
      <p:sp>
        <p:nvSpPr>
          <p:cNvPr id="491" name="Google Shape;491;p86"/>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dirty="0">
                <a:solidFill>
                  <a:srgbClr val="7F7F7F"/>
                </a:solidFill>
                <a:latin typeface="Arial" panose="020B0604020202020204" pitchFamily="34" charset="0"/>
                <a:ea typeface="Helvetica Neue Light"/>
                <a:cs typeface="Arial" panose="020B0604020202020204" pitchFamily="34" charset="0"/>
                <a:sym typeface="Helvetica Neue Light"/>
              </a:rPr>
              <a:t>Source: 2017 Corruption Perceptions Index, Transparency International.</a:t>
            </a:r>
            <a:endParaRPr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7"/>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India’s Potential for Growth </a:t>
            </a:r>
            <a:endParaRPr>
              <a:latin typeface="Arial" panose="020B0604020202020204" pitchFamily="34" charset="0"/>
              <a:cs typeface="Arial" panose="020B0604020202020204" pitchFamily="34" charset="0"/>
            </a:endParaRPr>
          </a:p>
        </p:txBody>
      </p:sp>
      <p:sp>
        <p:nvSpPr>
          <p:cNvPr id="498" name="Google Shape;498;p87"/>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Busiiness Today: </a:t>
            </a:r>
            <a:r>
              <a:rPr lang="en-US" sz="1000" b="0" i="0" u="sng">
                <a:solidFill>
                  <a:schemeClr val="hlink"/>
                </a:solidFill>
                <a:latin typeface="Arial" panose="020B0604020202020204" pitchFamily="34" charset="0"/>
                <a:cs typeface="Arial" panose="020B0604020202020204" pitchFamily="34" charset="0"/>
                <a:sym typeface="Arial"/>
                <a:hlinkClick r:id="rId3"/>
              </a:rPr>
              <a:t>https://www.youtube.com/watch?v=sgOcQBzJVo4</a:t>
            </a:r>
            <a:endParaRPr>
              <a:latin typeface="Arial" panose="020B0604020202020204" pitchFamily="34" charset="0"/>
              <a:cs typeface="Arial" panose="020B0604020202020204" pitchFamily="34" charset="0"/>
            </a:endParaRPr>
          </a:p>
        </p:txBody>
      </p:sp>
      <p:pic>
        <p:nvPicPr>
          <p:cNvPr id="499" name="Google Shape;499;p87"/>
          <p:cNvPicPr preferRelativeResize="0"/>
          <p:nvPr/>
        </p:nvPicPr>
        <p:blipFill rotWithShape="1">
          <a:blip r:embed="rId4">
            <a:alphaModFix/>
          </a:blip>
          <a:srcRect/>
          <a:stretch/>
        </p:blipFill>
        <p:spPr>
          <a:xfrm>
            <a:off x="741362" y="1481137"/>
            <a:ext cx="5541962" cy="3706812"/>
          </a:xfrm>
          <a:prstGeom prst="rect">
            <a:avLst/>
          </a:prstGeom>
          <a:noFill/>
          <a:ln>
            <a:noFill/>
          </a:ln>
        </p:spPr>
      </p:pic>
      <p:sp>
        <p:nvSpPr>
          <p:cNvPr id="500" name="Google Shape;500;p87"/>
          <p:cNvSpPr txBox="1"/>
          <p:nvPr/>
        </p:nvSpPr>
        <p:spPr>
          <a:xfrm>
            <a:off x="6572250" y="2411412"/>
            <a:ext cx="5002212" cy="1846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u="none" dirty="0">
                <a:solidFill>
                  <a:srgbClr val="000000"/>
                </a:solidFill>
                <a:latin typeface="Arial" panose="020B0604020202020204" pitchFamily="34" charset="0"/>
                <a:ea typeface="Calibri"/>
                <a:cs typeface="Arial" panose="020B0604020202020204" pitchFamily="34" charset="0"/>
                <a:sym typeface="Calibri"/>
              </a:rPr>
              <a:t>“There are growing risks on the trade side and financial conditions. India is earlier in the cycle of growth.</a:t>
            </a:r>
            <a:r>
              <a:rPr lang="en-US" sz="2400" b="0" i="0" u="none" dirty="0">
                <a:solidFill>
                  <a:srgbClr val="000000"/>
                </a:solidFill>
                <a:latin typeface="Arial" panose="020B0604020202020204" pitchFamily="34" charset="0"/>
                <a:ea typeface="Calibri"/>
                <a:cs typeface="Arial" panose="020B0604020202020204" pitchFamily="34" charset="0"/>
                <a:sym typeface="Calibri"/>
              </a:rPr>
              <a:t>” </a:t>
            </a:r>
          </a:p>
          <a:p>
            <a:pPr marL="0" marR="0" lvl="0" indent="0" algn="l" rtl="0">
              <a:lnSpc>
                <a:spcPct val="100000"/>
              </a:lnSpc>
              <a:spcBef>
                <a:spcPts val="0"/>
              </a:spcBef>
              <a:spcAft>
                <a:spcPts val="0"/>
              </a:spcAft>
              <a:buClr>
                <a:srgbClr val="000000"/>
              </a:buClr>
              <a:buSzPts val="2400"/>
              <a:buFont typeface="Calibri"/>
              <a:buNone/>
            </a:pPr>
            <a:r>
              <a:rPr lang="en-US" sz="2400" b="1" i="0" u="none" dirty="0">
                <a:solidFill>
                  <a:srgbClr val="000000"/>
                </a:solidFill>
                <a:latin typeface="Arial" panose="020B0604020202020204" pitchFamily="34" charset="0"/>
                <a:ea typeface="Calibri"/>
                <a:cs typeface="Arial" panose="020B0604020202020204" pitchFamily="34" charset="0"/>
                <a:sym typeface="Calibri"/>
              </a:rPr>
              <a:t>Gita Gopinath, Chief Economist, IMF</a:t>
            </a:r>
            <a:endParaRPr sz="24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sz="2400" b="0" i="0" u="none"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8"/>
          <p:cNvSpPr txBox="1"/>
          <p:nvPr/>
        </p:nvSpPr>
        <p:spPr>
          <a:xfrm>
            <a:off x="612775" y="390525"/>
            <a:ext cx="8499475"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India: Key Economic Indicators – Where We Stand Right Now (2018–2019)</a:t>
            </a:r>
            <a:endParaRPr dirty="0">
              <a:latin typeface="Arial" panose="020B0604020202020204" pitchFamily="34" charset="0"/>
              <a:cs typeface="Arial" panose="020B0604020202020204" pitchFamily="34" charset="0"/>
            </a:endParaRPr>
          </a:p>
        </p:txBody>
      </p:sp>
      <p:sp>
        <p:nvSpPr>
          <p:cNvPr id="507" name="Google Shape;507;p88"/>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India’s Ministry of Finance: </a:t>
            </a:r>
            <a:r>
              <a:rPr lang="en-US" sz="1000" b="0" i="0" u="sng">
                <a:solidFill>
                  <a:schemeClr val="hlink"/>
                </a:solidFill>
                <a:latin typeface="Arial" panose="020B0604020202020204" pitchFamily="34" charset="0"/>
                <a:cs typeface="Arial" panose="020B0604020202020204" pitchFamily="34" charset="0"/>
                <a:sym typeface="Arial"/>
                <a:hlinkClick r:id="rId3"/>
              </a:rPr>
              <a:t>https://dea.gov.in/sites/default/files/MER_January_2019_0.pdf</a:t>
            </a: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 </a:t>
            </a:r>
            <a:endParaRPr>
              <a:latin typeface="Arial" panose="020B0604020202020204" pitchFamily="34" charset="0"/>
              <a:cs typeface="Arial" panose="020B0604020202020204" pitchFamily="34" charset="0"/>
            </a:endParaRPr>
          </a:p>
        </p:txBody>
      </p:sp>
      <p:pic>
        <p:nvPicPr>
          <p:cNvPr id="508" name="Google Shape;508;p88"/>
          <p:cNvPicPr preferRelativeResize="0"/>
          <p:nvPr/>
        </p:nvPicPr>
        <p:blipFill rotWithShape="1">
          <a:blip r:embed="rId4">
            <a:alphaModFix/>
          </a:blip>
          <a:srcRect/>
          <a:stretch/>
        </p:blipFill>
        <p:spPr>
          <a:xfrm>
            <a:off x="2298700" y="1546225"/>
            <a:ext cx="7062788" cy="468788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9"/>
          <p:cNvSpPr txBox="1"/>
          <p:nvPr/>
        </p:nvSpPr>
        <p:spPr>
          <a:xfrm>
            <a:off x="612775" y="390525"/>
            <a:ext cx="1025683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Case Studies of Regulatory and Reputational Missteps</a:t>
            </a:r>
            <a:endParaRPr>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a:solidFill>
                  <a:srgbClr val="000000"/>
                </a:solidFill>
                <a:latin typeface="Arial" panose="020B0604020202020204" pitchFamily="34" charset="0"/>
                <a:ea typeface="Helvetica Neue Light"/>
                <a:cs typeface="Arial" panose="020B0604020202020204" pitchFamily="34" charset="0"/>
                <a:sym typeface="Helvetica Neue Light"/>
              </a:rPr>
              <a:t>Business Case Section 2: Inform</a:t>
            </a:r>
            <a:endParaRPr>
              <a:latin typeface="Arial" panose="020B0604020202020204" pitchFamily="34" charset="0"/>
              <a:cs typeface="Arial" panose="020B0604020202020204" pitchFamily="34" charset="0"/>
            </a:endParaRPr>
          </a:p>
        </p:txBody>
      </p:sp>
      <p:sp>
        <p:nvSpPr>
          <p:cNvPr id="515" name="Google Shape;515;p89"/>
          <p:cNvSpPr txBox="1"/>
          <p:nvPr/>
        </p:nvSpPr>
        <p:spPr>
          <a:xfrm>
            <a:off x="0" y="1582737"/>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1: Context.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Macro Global Conditions and the Intersection of the Indian Market</a:t>
            </a:r>
            <a:b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b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explore the economic, geopolitical, and social conditions that impact today’s ethical leaders.</a:t>
            </a:r>
            <a:endParaRPr dirty="0">
              <a:latin typeface="Arial" panose="020B0604020202020204" pitchFamily="34" charset="0"/>
              <a:cs typeface="Arial" panose="020B0604020202020204" pitchFamily="34" charset="0"/>
            </a:endParaRPr>
          </a:p>
        </p:txBody>
      </p:sp>
      <p:sp>
        <p:nvSpPr>
          <p:cNvPr id="516" name="Google Shape;516;p89"/>
          <p:cNvSpPr txBox="1"/>
          <p:nvPr/>
        </p:nvSpPr>
        <p:spPr>
          <a:xfrm>
            <a:off x="0" y="2781300"/>
            <a:ext cx="12192000" cy="1189037"/>
          </a:xfrm>
          <a:prstGeom prst="rect">
            <a:avLst/>
          </a:prstGeom>
          <a:solidFill>
            <a:srgbClr val="ADCC68">
              <a:alpha val="23137"/>
            </a:srgbClr>
          </a:solid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dirty="0">
                <a:solidFill>
                  <a:srgbClr val="000000"/>
                </a:solidFill>
                <a:latin typeface="Arial" panose="020B0604020202020204" pitchFamily="34" charset="0"/>
                <a:ea typeface="Helvetica Neue"/>
                <a:cs typeface="Arial" panose="020B0604020202020204" pitchFamily="34" charset="0"/>
                <a:sym typeface="Helvetica Neue"/>
              </a:rPr>
              <a:t>Section 2: Inform. </a:t>
            </a:r>
            <a:r>
              <a:rPr lang="en-US" sz="1800" b="0" i="0" u="none" dirty="0">
                <a:solidFill>
                  <a:srgbClr val="000000"/>
                </a:solidFill>
                <a:latin typeface="Arial" panose="020B0604020202020204" pitchFamily="34" charset="0"/>
                <a:ea typeface="Helvetica Neue Light"/>
                <a:cs typeface="Arial" panose="020B0604020202020204" pitchFamily="34" charset="0"/>
                <a:sym typeface="Helvetica Neue Light"/>
              </a:rPr>
              <a:t>Case Studies of Regulatory and Reputational Missteps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000000"/>
              </a:buClr>
              <a:buSzPts val="1800"/>
              <a:buFont typeface="Helvetica Neue Light"/>
              <a:buNone/>
            </a:pPr>
            <a:r>
              <a:rPr lang="en-US" sz="1800" b="1" i="1" u="none" dirty="0">
                <a:solidFill>
                  <a:srgbClr val="000000"/>
                </a:solidFill>
                <a:latin typeface="Arial" panose="020B0604020202020204" pitchFamily="34" charset="0"/>
                <a:ea typeface="Helvetica Neue Light"/>
                <a:cs typeface="Arial" panose="020B0604020202020204" pitchFamily="34" charset="0"/>
                <a:sym typeface="Helvetica Neue Light"/>
              </a:rPr>
              <a:t>Slides you can use to show examples of the costs and consequences of compliance failures.</a:t>
            </a:r>
            <a:endParaRPr b="1" dirty="0">
              <a:latin typeface="Arial" panose="020B0604020202020204" pitchFamily="34" charset="0"/>
              <a:cs typeface="Arial" panose="020B0604020202020204" pitchFamily="34" charset="0"/>
            </a:endParaRPr>
          </a:p>
        </p:txBody>
      </p:sp>
      <p:sp>
        <p:nvSpPr>
          <p:cNvPr id="517" name="Google Shape;517;p89"/>
          <p:cNvSpPr txBox="1"/>
          <p:nvPr/>
        </p:nvSpPr>
        <p:spPr>
          <a:xfrm>
            <a:off x="0" y="398145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3: Inspire.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Leading with Business Integrity and Creating Advantage</a:t>
            </a:r>
            <a:b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b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set the stage and explore why integrity and compliance are so important.</a:t>
            </a:r>
            <a:endParaRPr dirty="0">
              <a:latin typeface="Arial" panose="020B0604020202020204" pitchFamily="34" charset="0"/>
              <a:cs typeface="Arial" panose="020B0604020202020204" pitchFamily="34" charset="0"/>
            </a:endParaRPr>
          </a:p>
        </p:txBody>
      </p:sp>
      <p:sp>
        <p:nvSpPr>
          <p:cNvPr id="518" name="Google Shape;518;p89"/>
          <p:cNvSpPr txBox="1"/>
          <p:nvPr/>
        </p:nvSpPr>
        <p:spPr>
          <a:xfrm>
            <a:off x="0" y="518001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4: Engage.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Data, Practices, and Programs of Leading Companies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provide data-driven evidence of ways to further build your program and engage stakeholders.</a:t>
            </a:r>
            <a:endParaRPr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90"/>
          <p:cNvSpPr txBox="1"/>
          <p:nvPr/>
        </p:nvSpPr>
        <p:spPr>
          <a:xfrm>
            <a:off x="612775" y="390525"/>
            <a:ext cx="9910762"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India’s Corruption Risk Landscape Still Persistent</a:t>
            </a:r>
            <a:endParaRPr>
              <a:latin typeface="Arial" panose="020B0604020202020204" pitchFamily="34" charset="0"/>
              <a:cs typeface="Arial" panose="020B0604020202020204" pitchFamily="34" charset="0"/>
            </a:endParaRPr>
          </a:p>
        </p:txBody>
      </p:sp>
      <p:sp>
        <p:nvSpPr>
          <p:cNvPr id="525" name="Google Shape;525;p90"/>
          <p:cNvSpPr txBox="1"/>
          <p:nvPr/>
        </p:nvSpPr>
        <p:spPr>
          <a:xfrm>
            <a:off x="612775" y="1219200"/>
            <a:ext cx="3198812" cy="48926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dirty="0">
                <a:solidFill>
                  <a:srgbClr val="000000"/>
                </a:solidFill>
                <a:latin typeface="Arial" panose="020B0604020202020204" pitchFamily="34" charset="0"/>
                <a:cs typeface="Arial" panose="020B0604020202020204" pitchFamily="34" charset="0"/>
                <a:sym typeface="Arial"/>
              </a:rPr>
              <a:t>India has experienced incremental improvement in perceived corruption risk, with a Transparency I</a:t>
            </a:r>
            <a:r>
              <a:rPr lang="en-US" sz="2200" dirty="0">
                <a:latin typeface="Arial" panose="020B0604020202020204" pitchFamily="34" charset="0"/>
                <a:cs typeface="Arial" panose="020B0604020202020204" pitchFamily="34" charset="0"/>
              </a:rPr>
              <a:t>nternational</a:t>
            </a:r>
            <a:r>
              <a:rPr lang="en-US" sz="2200" b="0" i="0" u="none" dirty="0">
                <a:solidFill>
                  <a:srgbClr val="000000"/>
                </a:solidFill>
                <a:latin typeface="Arial" panose="020B0604020202020204" pitchFamily="34" charset="0"/>
                <a:cs typeface="Arial" panose="020B0604020202020204" pitchFamily="34" charset="0"/>
                <a:sym typeface="Arial"/>
              </a:rPr>
              <a:t> ranking up to 78 (in 2018) from 81 (2017) out of 180 countries. Yet India is still among the two-thirds of countries that score below 50 on the Corruption Perceptions Index.</a:t>
            </a:r>
            <a:endParaRPr sz="2200" dirty="0">
              <a:latin typeface="Arial" panose="020B0604020202020204" pitchFamily="34" charset="0"/>
              <a:cs typeface="Arial" panose="020B0604020202020204" pitchFamily="34" charset="0"/>
            </a:endParaRPr>
          </a:p>
        </p:txBody>
      </p:sp>
      <p:sp>
        <p:nvSpPr>
          <p:cNvPr id="526" name="Google Shape;526;p90"/>
          <p:cNvSpPr txBox="1"/>
          <p:nvPr/>
        </p:nvSpPr>
        <p:spPr>
          <a:xfrm>
            <a:off x="6523037" y="5867400"/>
            <a:ext cx="3484562" cy="212725"/>
          </a:xfrm>
          <a:prstGeom prst="rect">
            <a:avLst/>
          </a:prstGeom>
          <a:gradFill>
            <a:gsLst>
              <a:gs pos="0">
                <a:srgbClr val="83160A"/>
              </a:gs>
              <a:gs pos="10000">
                <a:srgbClr val="AE160E"/>
              </a:gs>
              <a:gs pos="19999">
                <a:srgbClr val="D91E11"/>
              </a:gs>
              <a:gs pos="30000">
                <a:srgbClr val="F33317"/>
              </a:gs>
              <a:gs pos="39999">
                <a:srgbClr val="F45707"/>
              </a:gs>
              <a:gs pos="50000">
                <a:srgbClr val="F57000"/>
              </a:gs>
              <a:gs pos="60000">
                <a:srgbClr val="F89000"/>
              </a:gs>
              <a:gs pos="69999">
                <a:srgbClr val="F8AC00"/>
              </a:gs>
              <a:gs pos="80000">
                <a:srgbClr val="F8CB00"/>
              </a:gs>
              <a:gs pos="89999">
                <a:srgbClr val="FBEA03"/>
              </a:gs>
              <a:gs pos="100000">
                <a:srgbClr val="FBEA03"/>
              </a:gs>
            </a:gsLst>
            <a:lin ang="0" scaled="0"/>
          </a:gra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527" name="Google Shape;527;p90"/>
          <p:cNvSpPr txBox="1"/>
          <p:nvPr/>
        </p:nvSpPr>
        <p:spPr>
          <a:xfrm>
            <a:off x="5745162" y="5753100"/>
            <a:ext cx="765175" cy="41116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Highly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r"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Corrupt</a:t>
            </a:r>
            <a:endParaRPr>
              <a:latin typeface="Arial" panose="020B0604020202020204" pitchFamily="34" charset="0"/>
              <a:cs typeface="Arial" panose="020B0604020202020204" pitchFamily="34" charset="0"/>
            </a:endParaRPr>
          </a:p>
        </p:txBody>
      </p:sp>
      <p:sp>
        <p:nvSpPr>
          <p:cNvPr id="528" name="Google Shape;528;p90"/>
          <p:cNvSpPr txBox="1"/>
          <p:nvPr/>
        </p:nvSpPr>
        <p:spPr>
          <a:xfrm>
            <a:off x="10028237" y="5764212"/>
            <a:ext cx="765175" cy="411162"/>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Very</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000"/>
              <a:buFont typeface="Helvetica Neue"/>
              <a:buNone/>
            </a:pPr>
            <a:r>
              <a:rPr lang="en-US" sz="1000" b="1" i="0" u="none">
                <a:solidFill>
                  <a:srgbClr val="000000"/>
                </a:solidFill>
                <a:latin typeface="Arial" panose="020B0604020202020204" pitchFamily="34" charset="0"/>
                <a:ea typeface="Helvetica Neue"/>
                <a:cs typeface="Arial" panose="020B0604020202020204" pitchFamily="34" charset="0"/>
                <a:sym typeface="Helvetica Neue"/>
              </a:rPr>
              <a:t>Clean</a:t>
            </a:r>
            <a:endParaRPr>
              <a:latin typeface="Arial" panose="020B0604020202020204" pitchFamily="34" charset="0"/>
              <a:cs typeface="Arial" panose="020B0604020202020204" pitchFamily="34" charset="0"/>
            </a:endParaRPr>
          </a:p>
        </p:txBody>
      </p:sp>
      <p:sp>
        <p:nvSpPr>
          <p:cNvPr id="529" name="Google Shape;529;p90"/>
          <p:cNvSpPr txBox="1"/>
          <p:nvPr/>
        </p:nvSpPr>
        <p:spPr>
          <a:xfrm>
            <a:off x="612775" y="6373812"/>
            <a:ext cx="7559675"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200"/>
              <a:buFont typeface="Helvetica Neue Light"/>
              <a:buNone/>
            </a:pPr>
            <a:r>
              <a:rPr lang="en-US" sz="1200" b="0" i="0" u="none">
                <a:solidFill>
                  <a:srgbClr val="7F7F7F"/>
                </a:solidFill>
                <a:latin typeface="Arial" panose="020B0604020202020204" pitchFamily="34" charset="0"/>
                <a:ea typeface="Helvetica Neue Light"/>
                <a:cs typeface="Arial" panose="020B0604020202020204" pitchFamily="34" charset="0"/>
                <a:sym typeface="Helvetica Neue Light"/>
              </a:rPr>
              <a:t>Source: 2018 Corruption Perceptions Index, Transparency International</a:t>
            </a: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a:t>
            </a:r>
            <a:endParaRPr>
              <a:latin typeface="Arial" panose="020B0604020202020204" pitchFamily="34" charset="0"/>
              <a:cs typeface="Arial" panose="020B0604020202020204" pitchFamily="34" charset="0"/>
            </a:endParaRPr>
          </a:p>
        </p:txBody>
      </p:sp>
      <p:pic>
        <p:nvPicPr>
          <p:cNvPr id="530" name="Google Shape;530;p90"/>
          <p:cNvPicPr preferRelativeResize="0"/>
          <p:nvPr/>
        </p:nvPicPr>
        <p:blipFill rotWithShape="1">
          <a:blip r:embed="rId3">
            <a:alphaModFix/>
          </a:blip>
          <a:srcRect/>
          <a:stretch/>
        </p:blipFill>
        <p:spPr>
          <a:xfrm>
            <a:off x="3811587" y="1341437"/>
            <a:ext cx="8245475" cy="4264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91"/>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FCPA Actions in India: 30 </a:t>
            </a:r>
            <a:endParaRPr>
              <a:latin typeface="Arial" panose="020B0604020202020204" pitchFamily="34" charset="0"/>
              <a:cs typeface="Arial" panose="020B0604020202020204" pitchFamily="34" charset="0"/>
            </a:endParaRPr>
          </a:p>
        </p:txBody>
      </p:sp>
      <p:sp>
        <p:nvSpPr>
          <p:cNvPr id="537" name="Google Shape;537;p91"/>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Gibson Dun</a:t>
            </a:r>
            <a:endParaRPr>
              <a:latin typeface="Arial" panose="020B0604020202020204" pitchFamily="34" charset="0"/>
              <a:cs typeface="Arial" panose="020B0604020202020204" pitchFamily="34" charset="0"/>
            </a:endParaRPr>
          </a:p>
        </p:txBody>
      </p:sp>
      <p:pic>
        <p:nvPicPr>
          <p:cNvPr id="538" name="Google Shape;538;p91"/>
          <p:cNvPicPr preferRelativeResize="0"/>
          <p:nvPr/>
        </p:nvPicPr>
        <p:blipFill rotWithShape="1">
          <a:blip r:embed="rId3">
            <a:alphaModFix/>
          </a:blip>
          <a:srcRect/>
          <a:stretch/>
        </p:blipFill>
        <p:spPr>
          <a:xfrm>
            <a:off x="1089025" y="1371600"/>
            <a:ext cx="7546975" cy="4575175"/>
          </a:xfrm>
          <a:prstGeom prst="rect">
            <a:avLst/>
          </a:prstGeom>
          <a:noFill/>
          <a:ln>
            <a:noFill/>
          </a:ln>
        </p:spPr>
      </p:pic>
      <p:sp>
        <p:nvSpPr>
          <p:cNvPr id="539" name="Google Shape;539;p91"/>
          <p:cNvSpPr/>
          <p:nvPr/>
        </p:nvSpPr>
        <p:spPr>
          <a:xfrm>
            <a:off x="2682875" y="3492500"/>
            <a:ext cx="344487" cy="1679575"/>
          </a:xfrm>
          <a:prstGeom prst="ellipse">
            <a:avLst/>
          </a:prstGeom>
          <a:noFill/>
          <a:ln w="19050" cap="flat" cmpd="sng">
            <a:solidFill>
              <a:srgbClr val="83160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cxnSp>
        <p:nvCxnSpPr>
          <p:cNvPr id="540" name="Google Shape;540;p91"/>
          <p:cNvCxnSpPr/>
          <p:nvPr/>
        </p:nvCxnSpPr>
        <p:spPr>
          <a:xfrm>
            <a:off x="2833687" y="1558925"/>
            <a:ext cx="0" cy="1768475"/>
          </a:xfrm>
          <a:prstGeom prst="straightConnector1">
            <a:avLst/>
          </a:prstGeom>
          <a:noFill/>
          <a:ln w="28575" cap="flat" cmpd="sng">
            <a:solidFill>
              <a:srgbClr val="83160A"/>
            </a:solidFill>
            <a:prstDash val="solid"/>
            <a:miter lim="800000"/>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92"/>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India: 2017 – FCPA Offenses in India </a:t>
            </a:r>
            <a:endParaRPr dirty="0">
              <a:latin typeface="Arial" panose="020B0604020202020204" pitchFamily="34" charset="0"/>
              <a:cs typeface="Arial" panose="020B0604020202020204" pitchFamily="34" charset="0"/>
            </a:endParaRPr>
          </a:p>
        </p:txBody>
      </p:sp>
      <p:sp>
        <p:nvSpPr>
          <p:cNvPr id="547" name="Google Shape;547;p92"/>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a:buNone/>
            </a:pPr>
            <a:r>
              <a:rPr lang="en-US" sz="1000" b="0" i="0" u="none">
                <a:solidFill>
                  <a:srgbClr val="7F7F7F"/>
                </a:solidFill>
                <a:latin typeface="Arial" panose="020B0604020202020204" pitchFamily="34" charset="0"/>
                <a:ea typeface="Helvetica Neue"/>
                <a:cs typeface="Arial" panose="020B0604020202020204" pitchFamily="34" charset="0"/>
                <a:sym typeface="Helvetica Neue"/>
              </a:rPr>
              <a:t>Source: FCPA Blog: </a:t>
            </a:r>
            <a:r>
              <a:rPr lang="en-US" sz="1000" b="0" i="0" u="sng">
                <a:solidFill>
                  <a:schemeClr val="hlink"/>
                </a:solidFill>
                <a:latin typeface="Arial" panose="020B0604020202020204" pitchFamily="34" charset="0"/>
                <a:cs typeface="Arial" panose="020B0604020202020204" pitchFamily="34" charset="0"/>
                <a:sym typeface="Arial"/>
                <a:hlinkClick r:id="rId3"/>
              </a:rPr>
              <a:t>http://www.fcpablog.com</a:t>
            </a:r>
            <a:endParaRPr>
              <a:latin typeface="Arial" panose="020B0604020202020204" pitchFamily="34" charset="0"/>
              <a:cs typeface="Arial" panose="020B0604020202020204" pitchFamily="34" charset="0"/>
            </a:endParaRPr>
          </a:p>
        </p:txBody>
      </p:sp>
      <p:sp>
        <p:nvSpPr>
          <p:cNvPr id="548" name="Google Shape;548;p92"/>
          <p:cNvSpPr txBox="1"/>
          <p:nvPr/>
        </p:nvSpPr>
        <p:spPr>
          <a:xfrm>
            <a:off x="612775" y="1145381"/>
            <a:ext cx="7773987" cy="2524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Mondelēz International, Inc.</a:t>
            </a:r>
            <a:endParaRPr sz="1400" b="0" i="0" u="none" dirty="0">
              <a:solidFill>
                <a:srgbClr val="75140C"/>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In 2017, Mondelēz International, Inc. agreed to pay $13 million to resolve FCPA offenses related to payments by its Cadbury unit in India. The offenses occurred in connection with payments to a local agent to obtain government licenses and approvals for a chocolate factory in Baddi, India. Mondelēz, formerly known as Kraft Foods, Inc., acquired Cadbury Limited and its subsidiaries, including Cadbury India Limited, in February 2010. Cadbury India paid the agent to deal with Indian government officials to obtain licenses and approvals.</a:t>
            </a:r>
            <a:endParaRPr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pic>
        <p:nvPicPr>
          <p:cNvPr id="549" name="Google Shape;549;p92"/>
          <p:cNvPicPr preferRelativeResize="0"/>
          <p:nvPr/>
        </p:nvPicPr>
        <p:blipFill rotWithShape="1">
          <a:blip r:embed="rId4">
            <a:alphaModFix/>
          </a:blip>
          <a:srcRect/>
          <a:stretch/>
        </p:blipFill>
        <p:spPr>
          <a:xfrm>
            <a:off x="8629650" y="1405142"/>
            <a:ext cx="2341562" cy="1700212"/>
          </a:xfrm>
          <a:prstGeom prst="rect">
            <a:avLst/>
          </a:prstGeom>
          <a:noFill/>
          <a:ln>
            <a:noFill/>
          </a:ln>
        </p:spPr>
      </p:pic>
      <p:pic>
        <p:nvPicPr>
          <p:cNvPr id="550" name="Google Shape;550;p92"/>
          <p:cNvPicPr preferRelativeResize="0"/>
          <p:nvPr/>
        </p:nvPicPr>
        <p:blipFill rotWithShape="1">
          <a:blip r:embed="rId5">
            <a:alphaModFix/>
          </a:blip>
          <a:srcRect/>
          <a:stretch/>
        </p:blipFill>
        <p:spPr>
          <a:xfrm>
            <a:off x="9112250" y="4413250"/>
            <a:ext cx="2209800" cy="1035050"/>
          </a:xfrm>
          <a:prstGeom prst="rect">
            <a:avLst/>
          </a:prstGeom>
          <a:noFill/>
          <a:ln>
            <a:noFill/>
          </a:ln>
        </p:spPr>
      </p:pic>
      <p:sp>
        <p:nvSpPr>
          <p:cNvPr id="551" name="Google Shape;551;p92"/>
          <p:cNvSpPr txBox="1"/>
          <p:nvPr/>
        </p:nvSpPr>
        <p:spPr>
          <a:xfrm>
            <a:off x="612775" y="3870325"/>
            <a:ext cx="7773987" cy="2503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endParaRPr lang="en-US" b="1" i="0" u="none" dirty="0">
              <a:solidFill>
                <a:srgbClr val="75140C"/>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CDM Smith Inc.</a:t>
            </a:r>
            <a:endParaRPr sz="1400" b="0" i="0" u="none" dirty="0">
              <a:solidFill>
                <a:srgbClr val="75140C"/>
              </a:solidFill>
              <a:latin typeface="Arial" panose="020B0604020202020204" pitchFamily="34" charset="0"/>
              <a:cs typeface="Arial" panose="020B0604020202020204" pitchFamily="34" charset="0"/>
              <a:sym typeface="Arial"/>
            </a:endParaRPr>
          </a:p>
          <a:p>
            <a:pPr lvl="0">
              <a:buSzPts val="1800"/>
            </a:pPr>
            <a:r>
              <a:rPr lang="en-US" sz="1800" dirty="0">
                <a:latin typeface="Arial" panose="020B0604020202020204" pitchFamily="34" charset="0"/>
                <a:ea typeface="Times New Roman"/>
                <a:cs typeface="Arial" panose="020B0604020202020204" pitchFamily="34" charset="0"/>
                <a:sym typeface="Times New Roman"/>
              </a:rPr>
              <a:t>Privately </a:t>
            </a: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held CDM Smith Inc. entered into a declination with disgorgement with the Justice Department to resolve FCPA offenses in India. The DOJ said employees and agents of CDM Smith and a wholly owned subsidiary in India paid $1.18 million in bribes to government officials. In return, the company won highway construction supervision and design contracts and a water project contract. The DOJ said the bribery in India occurred from 2011 to 2015.</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92"/>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India: 2018 – Corruption and Fraud</a:t>
            </a:r>
            <a:endParaRPr dirty="0">
              <a:latin typeface="Arial" panose="020B0604020202020204" pitchFamily="34" charset="0"/>
              <a:cs typeface="Arial" panose="020B0604020202020204" pitchFamily="34" charset="0"/>
            </a:endParaRPr>
          </a:p>
        </p:txBody>
      </p:sp>
      <p:sp>
        <p:nvSpPr>
          <p:cNvPr id="547" name="Google Shape;547;p92"/>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a:buNone/>
            </a:pPr>
            <a:endParaRPr dirty="0">
              <a:latin typeface="Arial" panose="020B0604020202020204" pitchFamily="34" charset="0"/>
              <a:cs typeface="Arial" panose="020B0604020202020204" pitchFamily="34" charset="0"/>
            </a:endParaRPr>
          </a:p>
        </p:txBody>
      </p:sp>
      <p:sp>
        <p:nvSpPr>
          <p:cNvPr id="548" name="Google Shape;548;p92"/>
          <p:cNvSpPr txBox="1"/>
          <p:nvPr/>
        </p:nvSpPr>
        <p:spPr>
          <a:xfrm>
            <a:off x="612774" y="1145381"/>
            <a:ext cx="7773987" cy="2524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Punjab National Bank (PNB)</a:t>
            </a:r>
            <a:endParaRPr sz="1400" b="0" i="0" u="none" dirty="0">
              <a:solidFill>
                <a:srgbClr val="75140C"/>
              </a:solidFill>
              <a:latin typeface="Arial" panose="020B0604020202020204" pitchFamily="34" charset="0"/>
              <a:cs typeface="Arial" panose="020B0604020202020204" pitchFamily="34" charset="0"/>
              <a:sym typeface="Arial"/>
            </a:endParaRPr>
          </a:p>
          <a:p>
            <a:pPr fontAlgn="base"/>
            <a:r>
              <a:rPr lang="en-US" sz="1800" dirty="0"/>
              <a:t>A $2 billion fraud at India’s Punjab National Bank may have been orchestrated by a few rogue employees, but it escaped detection because of widespread risk-control and monitoring lapses in many areas of the bank, the bank’s own internal probe has found. PNB, India’s second-biggest state-controlled lender, has previously alleged that a handful of staff at a single Mumbai branch issued fake bank guarantees to help two jewellery groups - controlled by Indian diamond magnate </a:t>
            </a:r>
            <a:r>
              <a:rPr lang="en-US" sz="1800" b="1" dirty="0"/>
              <a:t>Nirav Mod</a:t>
            </a:r>
            <a:r>
              <a:rPr lang="en-US" sz="1800" dirty="0"/>
              <a:t>i and his uncle </a:t>
            </a:r>
            <a:r>
              <a:rPr lang="en-US" sz="1800" b="1" dirty="0"/>
              <a:t>Mehul Chok</a:t>
            </a:r>
            <a:r>
              <a:rPr lang="en-US" sz="1800" dirty="0"/>
              <a:t>si - raise billions of dollars in foreign credit and commit India’s biggest-ever bank fraud.</a:t>
            </a:r>
          </a:p>
          <a:p>
            <a:br>
              <a:rPr lang="en-US" dirty="0"/>
            </a:br>
            <a:endParaRPr sz="1400" b="0" i="0" u="none" dirty="0">
              <a:solidFill>
                <a:srgbClr val="000000"/>
              </a:solidFill>
              <a:latin typeface="Arial" panose="020B0604020202020204" pitchFamily="34" charset="0"/>
              <a:cs typeface="Arial" panose="020B0604020202020204" pitchFamily="34" charset="0"/>
              <a:sym typeface="Arial"/>
            </a:endParaRPr>
          </a:p>
        </p:txBody>
      </p:sp>
      <p:sp>
        <p:nvSpPr>
          <p:cNvPr id="551" name="Google Shape;551;p92"/>
          <p:cNvSpPr txBox="1"/>
          <p:nvPr/>
        </p:nvSpPr>
        <p:spPr>
          <a:xfrm>
            <a:off x="612775" y="3870325"/>
            <a:ext cx="7773987" cy="2503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endParaRPr lang="en-US" b="1" i="0" u="none" dirty="0">
              <a:solidFill>
                <a:srgbClr val="75140C"/>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Air Asia India 2018</a:t>
            </a:r>
            <a:endParaRPr sz="1400" b="0" i="0" u="none" dirty="0">
              <a:solidFill>
                <a:srgbClr val="75140C"/>
              </a:solidFill>
              <a:latin typeface="Arial" panose="020B0604020202020204" pitchFamily="34" charset="0"/>
              <a:cs typeface="Arial" panose="020B0604020202020204" pitchFamily="34" charset="0"/>
              <a:sym typeface="Arial"/>
            </a:endParaRPr>
          </a:p>
          <a:p>
            <a:pPr lvl="0"/>
            <a:r>
              <a:rPr lang="en-US" sz="1800" dirty="0"/>
              <a:t>The Central Bureau of Investigation (CBI) on Tuesday booked AirAsia’s group chief executive officer (CEO) </a:t>
            </a:r>
            <a:r>
              <a:rPr lang="en-US" sz="1800" b="1" dirty="0"/>
              <a:t>Anthony “Tony” Fernandes</a:t>
            </a:r>
            <a:r>
              <a:rPr lang="en-US" sz="1800" dirty="0"/>
              <a:t>, who is one of the richest men in Malaysia, and five others, accusing them of “intentionally” choosing to beat the legal framework and aviation sector policies in India to secure some mandatory approvals for the airline “through non-transparent means” and attempting for a “removal/modification of 5/20 rule.”</a:t>
            </a: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3" name="Picture 2">
            <a:extLst>
              <a:ext uri="{FF2B5EF4-FFF2-40B4-BE49-F238E27FC236}">
                <a16:creationId xmlns:a16="http://schemas.microsoft.com/office/drawing/2014/main" id="{DDCC829F-AAA6-B54D-B982-B02FAF2CBC5E}"/>
              </a:ext>
            </a:extLst>
          </p:cNvPr>
          <p:cNvPicPr>
            <a:picLocks noChangeAspect="1"/>
          </p:cNvPicPr>
          <p:nvPr/>
        </p:nvPicPr>
        <p:blipFill>
          <a:blip r:embed="rId3"/>
          <a:stretch>
            <a:fillRect/>
          </a:stretch>
        </p:blipFill>
        <p:spPr>
          <a:xfrm>
            <a:off x="9112250" y="1889291"/>
            <a:ext cx="2404476" cy="1639416"/>
          </a:xfrm>
          <a:prstGeom prst="rect">
            <a:avLst/>
          </a:prstGeom>
        </p:spPr>
      </p:pic>
      <p:sp>
        <p:nvSpPr>
          <p:cNvPr id="11" name="Google Shape;558;p93">
            <a:extLst>
              <a:ext uri="{FF2B5EF4-FFF2-40B4-BE49-F238E27FC236}">
                <a16:creationId xmlns:a16="http://schemas.microsoft.com/office/drawing/2014/main" id="{7E056BBD-41A4-0A4A-8739-024BBDADCF42}"/>
              </a:ext>
            </a:extLst>
          </p:cNvPr>
          <p:cNvSpPr txBox="1"/>
          <p:nvPr/>
        </p:nvSpPr>
        <p:spPr>
          <a:xfrm>
            <a:off x="612774" y="6450806"/>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dirty="0">
                <a:solidFill>
                  <a:srgbClr val="7F7F7F"/>
                </a:solidFill>
                <a:latin typeface="Arial" panose="020B0604020202020204" pitchFamily="34" charset="0"/>
                <a:ea typeface="Helvetica Neue Light"/>
                <a:cs typeface="Arial" panose="020B0604020202020204" pitchFamily="34" charset="0"/>
                <a:sym typeface="Helvetica Neue Light"/>
              </a:rPr>
              <a:t>Source: Reuters</a:t>
            </a:r>
            <a:endParaRPr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BF39EE6-8CE4-BE4C-925A-CB9B7F189DF0}"/>
              </a:ext>
            </a:extLst>
          </p:cNvPr>
          <p:cNvPicPr>
            <a:picLocks noChangeAspect="1"/>
          </p:cNvPicPr>
          <p:nvPr/>
        </p:nvPicPr>
        <p:blipFill>
          <a:blip r:embed="rId4"/>
          <a:stretch>
            <a:fillRect/>
          </a:stretch>
        </p:blipFill>
        <p:spPr>
          <a:xfrm>
            <a:off x="9112250" y="4335607"/>
            <a:ext cx="2404476" cy="1521315"/>
          </a:xfrm>
          <a:prstGeom prst="rect">
            <a:avLst/>
          </a:prstGeom>
        </p:spPr>
      </p:pic>
    </p:spTree>
    <p:extLst>
      <p:ext uri="{BB962C8B-B14F-4D97-AF65-F5344CB8AC3E}">
        <p14:creationId xmlns:p14="http://schemas.microsoft.com/office/powerpoint/2010/main" val="81680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Google Shape;372;p76"/>
          <p:cNvSpPr txBox="1"/>
          <p:nvPr/>
        </p:nvSpPr>
        <p:spPr>
          <a:xfrm>
            <a:off x="0" y="124936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374" name="Google Shape;374;p76"/>
          <p:cNvSpPr txBox="1"/>
          <p:nvPr/>
        </p:nvSpPr>
        <p:spPr>
          <a:xfrm>
            <a:off x="612775" y="2265362"/>
            <a:ext cx="4002087" cy="3324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dirty="0">
                <a:solidFill>
                  <a:srgbClr val="000000"/>
                </a:solidFill>
                <a:latin typeface="Arial" panose="020B0604020202020204" pitchFamily="34" charset="0"/>
                <a:cs typeface="Arial" panose="020B0604020202020204" pitchFamily="34" charset="0"/>
                <a:sym typeface="Arial"/>
              </a:rPr>
              <a:t>Together with the Confederation of Indian Industry (CII), the largest industry association in India, whose mission is to create an environment conducive for the growth of industry in the country, BELA South Asia includes a community of 20 select multinational companies who will serve as Founding Members of this exclusive initiative. </a:t>
            </a: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dirty="0">
                <a:solidFill>
                  <a:srgbClr val="000000"/>
                </a:solidFill>
                <a:latin typeface="Arial" panose="020B0604020202020204" pitchFamily="34" charset="0"/>
                <a:cs typeface="Arial" panose="020B0604020202020204" pitchFamily="34" charset="0"/>
                <a:sym typeface="Arial"/>
              </a:rPr>
              <a:t>Founding member companies are tasked with shaping the strategic and tactical direction of the chapter while playing a leadership role in inspiring best practices in ethics, integrity, and anti-corruption efforts across India and South Asia.</a:t>
            </a:r>
            <a:endParaRPr dirty="0">
              <a:latin typeface="Arial" panose="020B0604020202020204" pitchFamily="34" charset="0"/>
              <a:cs typeface="Arial" panose="020B0604020202020204" pitchFamily="34" charset="0"/>
            </a:endParaRPr>
          </a:p>
        </p:txBody>
      </p:sp>
      <p:pic>
        <p:nvPicPr>
          <p:cNvPr id="375" name="Google Shape;375;p76"/>
          <p:cNvPicPr preferRelativeResize="0"/>
          <p:nvPr/>
        </p:nvPicPr>
        <p:blipFill rotWithShape="1">
          <a:blip r:embed="rId3">
            <a:alphaModFix/>
          </a:blip>
          <a:srcRect/>
          <a:stretch/>
        </p:blipFill>
        <p:spPr>
          <a:xfrm>
            <a:off x="5227637" y="2028825"/>
            <a:ext cx="6478587" cy="3797300"/>
          </a:xfrm>
          <a:prstGeom prst="rect">
            <a:avLst/>
          </a:prstGeom>
          <a:noFill/>
          <a:ln>
            <a:noFill/>
          </a:ln>
        </p:spPr>
      </p:pic>
      <p:sp>
        <p:nvSpPr>
          <p:cNvPr id="5" name="Text Placeholder 4">
            <a:extLst>
              <a:ext uri="{FF2B5EF4-FFF2-40B4-BE49-F238E27FC236}">
                <a16:creationId xmlns:a16="http://schemas.microsoft.com/office/drawing/2014/main" id="{5229988A-3B4B-8241-9F50-35517953884A}"/>
              </a:ext>
            </a:extLst>
          </p:cNvPr>
          <p:cNvSpPr>
            <a:spLocks noGrp="1"/>
          </p:cNvSpPr>
          <p:nvPr>
            <p:ph type="body" sz="quarter" idx="13"/>
          </p:nvPr>
        </p:nvSpPr>
        <p:spPr>
          <a:xfrm>
            <a:off x="711200" y="197004"/>
            <a:ext cx="10166597" cy="717396"/>
          </a:xfrm>
        </p:spPr>
        <p:txBody>
          <a:bodyPr/>
          <a:lstStyle/>
          <a:p>
            <a:pPr marL="0" lvl="0" indent="0">
              <a:buSzPts val="3000"/>
            </a:pPr>
            <a:r>
              <a:rPr lang="en-US" dirty="0">
                <a:latin typeface="Arial" panose="020B0604020202020204" pitchFamily="34" charset="0"/>
                <a:ea typeface="Helvetica Neue"/>
                <a:cs typeface="Arial" panose="020B0604020202020204" pitchFamily="34" charset="0"/>
                <a:sym typeface="Helvetica Neue"/>
              </a:rPr>
              <a:t>About the Business Ethics Leadership Alliance</a:t>
            </a:r>
            <a:endParaRPr lang="en-US" sz="1600" b="0" dirty="0">
              <a:latin typeface="Arial" panose="020B0604020202020204" pitchFamily="34" charset="0"/>
              <a:cs typeface="Arial" panose="020B0604020202020204" pitchFamily="34" charset="0"/>
            </a:endParaRPr>
          </a:p>
          <a:p>
            <a:pPr marL="0" lvl="0" indent="0">
              <a:buSzPts val="3000"/>
            </a:pPr>
            <a:r>
              <a:rPr lang="en-US" dirty="0">
                <a:latin typeface="Arial" panose="020B0604020202020204" pitchFamily="34" charset="0"/>
                <a:ea typeface="Helvetica Neue"/>
                <a:cs typeface="Arial" panose="020B0604020202020204" pitchFamily="34" charset="0"/>
                <a:sym typeface="Helvetica Neue"/>
              </a:rPr>
              <a:t>(BELA) South Asia Chapter</a:t>
            </a:r>
            <a:endParaRPr lang="en-US" sz="1600" b="0" dirty="0">
              <a:latin typeface="Arial" panose="020B0604020202020204" pitchFamily="34" charset="0"/>
              <a:cs typeface="Arial" panose="020B0604020202020204" pitchFamily="34" charset="0"/>
            </a:endParaRPr>
          </a:p>
          <a:p>
            <a:pPr marL="0" lvl="0" indent="0"/>
            <a:r>
              <a:rPr lang="en-US" sz="1600" b="0" i="1" dirty="0">
                <a:latin typeface="Arial" panose="020B0604020202020204" pitchFamily="34" charset="0"/>
                <a:cs typeface="Arial" panose="020B0604020202020204" pitchFamily="34" charset="0"/>
              </a:rPr>
              <a:t>Setting the Gold Standard for Business Ethics Across South Asia </a:t>
            </a:r>
            <a:r>
              <a:rPr lang="en-US" i="1" dirty="0">
                <a:latin typeface="Arial" panose="020B0604020202020204" pitchFamily="34" charset="0"/>
                <a:ea typeface="Helvetica Neue"/>
                <a:cs typeface="Arial" panose="020B0604020202020204" pitchFamily="34" charset="0"/>
                <a:sym typeface="Helvetica Neue"/>
              </a:rPr>
              <a:t> </a:t>
            </a:r>
            <a:endParaRPr lang="en-US" dirty="0">
              <a:latin typeface="Arial" panose="020B0604020202020204" pitchFamily="34" charset="0"/>
              <a:cs typeface="Arial" panose="020B0604020202020204" pitchFamily="34" charset="0"/>
            </a:endParaRP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4"/>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 2018 – Corruption and Fraud</a:t>
            </a:r>
            <a:endParaRPr>
              <a:latin typeface="Arial" panose="020B0604020202020204" pitchFamily="34" charset="0"/>
              <a:cs typeface="Arial" panose="020B0604020202020204" pitchFamily="34" charset="0"/>
            </a:endParaRPr>
          </a:p>
        </p:txBody>
      </p:sp>
      <p:sp>
        <p:nvSpPr>
          <p:cNvPr id="566" name="Google Shape;566;p94"/>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FCPA Blog</a:t>
            </a:r>
            <a:endParaRPr>
              <a:latin typeface="Arial" panose="020B0604020202020204" pitchFamily="34" charset="0"/>
              <a:cs typeface="Arial" panose="020B0604020202020204" pitchFamily="34" charset="0"/>
            </a:endParaRPr>
          </a:p>
        </p:txBody>
      </p:sp>
      <p:pic>
        <p:nvPicPr>
          <p:cNvPr id="567" name="Google Shape;567;p94"/>
          <p:cNvPicPr preferRelativeResize="0"/>
          <p:nvPr/>
        </p:nvPicPr>
        <p:blipFill rotWithShape="1">
          <a:blip r:embed="rId3">
            <a:alphaModFix/>
          </a:blip>
          <a:srcRect/>
          <a:stretch/>
        </p:blipFill>
        <p:spPr>
          <a:xfrm>
            <a:off x="9112250" y="1672627"/>
            <a:ext cx="1906587" cy="1843087"/>
          </a:xfrm>
          <a:prstGeom prst="rect">
            <a:avLst/>
          </a:prstGeom>
          <a:noFill/>
          <a:ln>
            <a:noFill/>
          </a:ln>
        </p:spPr>
      </p:pic>
      <p:sp>
        <p:nvSpPr>
          <p:cNvPr id="568" name="Google Shape;568;p94"/>
          <p:cNvSpPr txBox="1"/>
          <p:nvPr/>
        </p:nvSpPr>
        <p:spPr>
          <a:xfrm>
            <a:off x="612775" y="1143000"/>
            <a:ext cx="7902575" cy="2800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Beam Suntory Inc.</a:t>
            </a:r>
            <a:endParaRPr sz="1400" b="0" i="0" u="none" dirty="0">
              <a:solidFill>
                <a:srgbClr val="75140C"/>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Chicago-based spirits maker Beam Suntory Inc. agreed to pay more than $8 million to resolve Foreign Corrupt Practices Act charges for improper payments by its Indian subsidiary. According to the SEC’s order, from 2006 through 2012 Beam’s Indian subsidiary “used third-party sales promoters and distributors to make illicit payments to government employees.” The purpose was to "increase sales orders, process license and label registrations, and facilitate the distribution of Beam’s distilled spirit products.”</a:t>
            </a:r>
          </a:p>
          <a:p>
            <a:pPr marL="0" marR="0" lvl="0" indent="0" algn="l" rtl="0">
              <a:lnSpc>
                <a:spcPct val="100000"/>
              </a:lnSpc>
              <a:spcBef>
                <a:spcPts val="0"/>
              </a:spcBef>
              <a:spcAft>
                <a:spcPts val="0"/>
              </a:spcAft>
              <a:buClr>
                <a:srgbClr val="000000"/>
              </a:buClr>
              <a:buSzPts val="1800"/>
              <a:buFont typeface="Times New Roman"/>
              <a:buNone/>
            </a:pPr>
            <a:endParaRPr lang="en-US" sz="1800" dirty="0">
              <a:latin typeface="Arial" panose="020B0604020202020204" pitchFamily="34" charset="0"/>
              <a:cs typeface="Arial" panose="020B0604020202020204" pitchFamily="34" charset="0"/>
              <a:sym typeface="Times New Roman"/>
            </a:endParaRPr>
          </a:p>
          <a:p>
            <a:pPr marL="0" marR="0" lvl="0" indent="0" algn="l" rtl="0">
              <a:lnSpc>
                <a:spcPct val="100000"/>
              </a:lnSpc>
              <a:spcBef>
                <a:spcPts val="0"/>
              </a:spcBef>
              <a:spcAft>
                <a:spcPts val="0"/>
              </a:spcAft>
              <a:buClr>
                <a:srgbClr val="000000"/>
              </a:buClr>
              <a:buSzPts val="1800"/>
              <a:buFont typeface="Times New Roman"/>
              <a:buNone/>
            </a:pPr>
            <a:endParaRPr lang="en-US" sz="1800" dirty="0">
              <a:latin typeface="Arial" panose="020B0604020202020204" pitchFamily="34" charset="0"/>
              <a:cs typeface="Arial" panose="020B0604020202020204" pitchFamily="34" charset="0"/>
              <a:sym typeface="Times New Roman"/>
            </a:endParaRPr>
          </a:p>
          <a:p>
            <a:pPr marL="0" marR="0" lvl="0" indent="0" algn="l" rtl="0">
              <a:lnSpc>
                <a:spcPct val="100000"/>
              </a:lnSpc>
              <a:spcBef>
                <a:spcPts val="0"/>
              </a:spcBef>
              <a:spcAft>
                <a:spcPts val="0"/>
              </a:spcAft>
              <a:buClr>
                <a:srgbClr val="000000"/>
              </a:buClr>
              <a:buSzPts val="1800"/>
              <a:buFont typeface="Times New Roman"/>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69" name="Google Shape;569;p94"/>
          <p:cNvSpPr txBox="1"/>
          <p:nvPr/>
        </p:nvSpPr>
        <p:spPr>
          <a:xfrm>
            <a:off x="612775" y="3867912"/>
            <a:ext cx="7902575" cy="2524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endParaRPr lang="en-US" sz="1800" b="1" i="0" u="none" dirty="0">
              <a:solidFill>
                <a:srgbClr val="75140C"/>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Canara Bank</a:t>
            </a:r>
            <a:endParaRPr sz="1400" b="0" i="0" u="none" dirty="0">
              <a:solidFill>
                <a:srgbClr val="75140C"/>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The UK Financial Conduct Authority fined India's Canara Bank about $1.2 million for a series of AML failures and barred it from accepting deposits from new customers for nearly five months. The FCA said it scored Canara's misconduct “as a level four out of five on our scale of seriousness.”</a:t>
            </a:r>
            <a:r>
              <a:rPr lang="en-US" dirty="0">
                <a:latin typeface="Arial" panose="020B0604020202020204" pitchFamily="34" charset="0"/>
                <a:ea typeface="Times New Roman"/>
                <a:cs typeface="Arial" panose="020B0604020202020204" pitchFamily="34" charset="0"/>
              </a:rPr>
              <a:t> </a:t>
            </a: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The bank seconded staff from India to the UK for three years to fill senior management positions, which contributed to the compliance failures. </a:t>
            </a:r>
            <a:br>
              <a:rPr lang="en-US" sz="1800" b="0" i="0" u="none" dirty="0">
                <a:solidFill>
                  <a:srgbClr val="000000"/>
                </a:solidFill>
                <a:latin typeface="Arial" panose="020B0604020202020204" pitchFamily="34" charset="0"/>
                <a:cs typeface="Arial" panose="020B0604020202020204" pitchFamily="34" charset="0"/>
                <a:sym typeface="Arial"/>
              </a:rPr>
            </a:br>
            <a:endParaRPr dirty="0">
              <a:latin typeface="Arial" panose="020B0604020202020204" pitchFamily="34" charset="0"/>
              <a:cs typeface="Arial" panose="020B0604020202020204" pitchFamily="34" charset="0"/>
            </a:endParaRPr>
          </a:p>
        </p:txBody>
      </p:sp>
      <p:pic>
        <p:nvPicPr>
          <p:cNvPr id="570" name="Google Shape;570;p94"/>
          <p:cNvPicPr preferRelativeResize="0"/>
          <p:nvPr/>
        </p:nvPicPr>
        <p:blipFill rotWithShape="1">
          <a:blip r:embed="rId4">
            <a:alphaModFix/>
          </a:blip>
          <a:srcRect/>
          <a:stretch/>
        </p:blipFill>
        <p:spPr>
          <a:xfrm>
            <a:off x="8996362" y="4024312"/>
            <a:ext cx="2508250" cy="179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4"/>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 2018 – Corruption and Fraud</a:t>
            </a:r>
            <a:endParaRPr>
              <a:latin typeface="Arial" panose="020B0604020202020204" pitchFamily="34" charset="0"/>
              <a:cs typeface="Arial" panose="020B0604020202020204" pitchFamily="34" charset="0"/>
            </a:endParaRPr>
          </a:p>
        </p:txBody>
      </p:sp>
      <p:sp>
        <p:nvSpPr>
          <p:cNvPr id="566" name="Google Shape;566;p94"/>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FCPA Blog</a:t>
            </a:r>
            <a:endParaRPr>
              <a:latin typeface="Arial" panose="020B0604020202020204" pitchFamily="34" charset="0"/>
              <a:cs typeface="Arial" panose="020B0604020202020204" pitchFamily="34" charset="0"/>
            </a:endParaRPr>
          </a:p>
        </p:txBody>
      </p:sp>
      <p:sp>
        <p:nvSpPr>
          <p:cNvPr id="568" name="Google Shape;568;p94"/>
          <p:cNvSpPr txBox="1"/>
          <p:nvPr/>
        </p:nvSpPr>
        <p:spPr>
          <a:xfrm>
            <a:off x="612775" y="1143000"/>
            <a:ext cx="7902575" cy="2800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Stryker 2018</a:t>
            </a:r>
            <a:endParaRPr sz="1400" b="0" i="0" u="none" dirty="0">
              <a:solidFill>
                <a:srgbClr val="75140C"/>
              </a:solidFill>
              <a:latin typeface="Arial" panose="020B0604020202020204" pitchFamily="34" charset="0"/>
              <a:cs typeface="Arial" panose="020B0604020202020204" pitchFamily="34" charset="0"/>
              <a:sym typeface="Arial"/>
            </a:endParaRPr>
          </a:p>
          <a:p>
            <a:r>
              <a:rPr lang="en-US" sz="1800" dirty="0"/>
              <a:t>Medical device maker Stryker Corp. agreed Friday to pay the SEC a $7.8 million penalty to resolve FCPA books and records and internal accounting controls offenses in India, China, and Kuwait.</a:t>
            </a:r>
          </a:p>
          <a:p>
            <a:r>
              <a:rPr lang="en-US" sz="1800" dirty="0"/>
              <a:t>It's the second time the SEC has brought an FCPA action against the Michigan-based company. Stryker agreed to the settlement without admitting or denying the SEC’s findings.</a:t>
            </a:r>
          </a:p>
          <a:p>
            <a:endParaRPr lang="en-US" sz="1800" dirty="0"/>
          </a:p>
          <a:p>
            <a:r>
              <a:rPr lang="en-US" sz="1800" dirty="0"/>
              <a:t>The SEC said Stryker’s internal accounting controls weren't sufficient "to detect the risk of improper payments in sales of Stryker products" in the three countries.</a:t>
            </a:r>
          </a:p>
          <a:p>
            <a:endParaRPr lang="en-US" sz="1800" dirty="0"/>
          </a:p>
          <a:p>
            <a:r>
              <a:rPr lang="en-US" sz="1800" dirty="0"/>
              <a:t>In India, for example, some of Stryker's dealers regularly issued inflated invoices "upon the request of certain private hospitals," the SEC said.</a:t>
            </a:r>
          </a:p>
          <a:p>
            <a:r>
              <a:rPr lang="en-US" sz="1800" dirty="0"/>
              <a:t>The private hospitals passed the inflated invoices on to their patients or their patients’ insurers, "even as the hospitals paid the lower prices previously negotiated with Stryker India to Stryker India’s dealers."</a:t>
            </a:r>
          </a:p>
          <a:p>
            <a:pPr marL="0" marR="0" lvl="0" indent="0" algn="l" rtl="0">
              <a:lnSpc>
                <a:spcPct val="100000"/>
              </a:lnSpc>
              <a:spcBef>
                <a:spcPts val="0"/>
              </a:spcBef>
              <a:spcAft>
                <a:spcPts val="0"/>
              </a:spcAft>
              <a:buClr>
                <a:srgbClr val="000000"/>
              </a:buClr>
              <a:buSzPts val="1800"/>
              <a:buFont typeface="Times New Roman"/>
              <a:buNone/>
            </a:pPr>
            <a:endParaRPr lang="en-US" sz="1800" dirty="0">
              <a:latin typeface="Arial" panose="020B0604020202020204" pitchFamily="34" charset="0"/>
              <a:cs typeface="Arial" panose="020B0604020202020204" pitchFamily="34" charset="0"/>
              <a:sym typeface="Times New Roman"/>
            </a:endParaRPr>
          </a:p>
          <a:p>
            <a:pPr marL="0" marR="0" lvl="0" indent="0" algn="l" rtl="0">
              <a:lnSpc>
                <a:spcPct val="100000"/>
              </a:lnSpc>
              <a:spcBef>
                <a:spcPts val="0"/>
              </a:spcBef>
              <a:spcAft>
                <a:spcPts val="0"/>
              </a:spcAft>
              <a:buClr>
                <a:srgbClr val="000000"/>
              </a:buClr>
              <a:buSzPts val="1800"/>
              <a:buFont typeface="Times New Roman"/>
              <a:buNone/>
            </a:pPr>
            <a:endParaRPr lang="en-US" sz="1800" dirty="0">
              <a:latin typeface="Arial" panose="020B0604020202020204" pitchFamily="34" charset="0"/>
              <a:cs typeface="Arial" panose="020B0604020202020204" pitchFamily="34" charset="0"/>
              <a:sym typeface="Times New Roman"/>
            </a:endParaRPr>
          </a:p>
          <a:p>
            <a:pPr marL="0" marR="0" lvl="0" indent="0" algn="l" rtl="0">
              <a:lnSpc>
                <a:spcPct val="100000"/>
              </a:lnSpc>
              <a:spcBef>
                <a:spcPts val="0"/>
              </a:spcBef>
              <a:spcAft>
                <a:spcPts val="0"/>
              </a:spcAft>
              <a:buClr>
                <a:srgbClr val="000000"/>
              </a:buClr>
              <a:buSzPts val="1800"/>
              <a:buFont typeface="Times New Roman"/>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None/>
            </a:pPr>
            <a:endParaRPr sz="1800" b="0" i="0" u="none"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3" name="Picture 2">
            <a:extLst>
              <a:ext uri="{FF2B5EF4-FFF2-40B4-BE49-F238E27FC236}">
                <a16:creationId xmlns:a16="http://schemas.microsoft.com/office/drawing/2014/main" id="{611C51D4-3EB7-4D40-B756-F5952C546971}"/>
              </a:ext>
            </a:extLst>
          </p:cNvPr>
          <p:cNvPicPr>
            <a:picLocks noChangeAspect="1"/>
          </p:cNvPicPr>
          <p:nvPr/>
        </p:nvPicPr>
        <p:blipFill>
          <a:blip r:embed="rId3"/>
          <a:stretch>
            <a:fillRect/>
          </a:stretch>
        </p:blipFill>
        <p:spPr>
          <a:xfrm>
            <a:off x="8718114" y="3038605"/>
            <a:ext cx="2726500" cy="681625"/>
          </a:xfrm>
          <a:prstGeom prst="rect">
            <a:avLst/>
          </a:prstGeom>
        </p:spPr>
      </p:pic>
    </p:spTree>
    <p:extLst>
      <p:ext uri="{BB962C8B-B14F-4D97-AF65-F5344CB8AC3E}">
        <p14:creationId xmlns:p14="http://schemas.microsoft.com/office/powerpoint/2010/main" val="963509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95"/>
          <p:cNvSpPr txBox="1"/>
          <p:nvPr/>
        </p:nvSpPr>
        <p:spPr>
          <a:xfrm>
            <a:off x="612775" y="390525"/>
            <a:ext cx="8499475"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 2019 – A Year of High Profile Cases</a:t>
            </a:r>
            <a:endParaRPr>
              <a:latin typeface="Arial" panose="020B0604020202020204" pitchFamily="34" charset="0"/>
              <a:cs typeface="Arial" panose="020B0604020202020204" pitchFamily="34" charset="0"/>
            </a:endParaRPr>
          </a:p>
        </p:txBody>
      </p:sp>
      <p:sp>
        <p:nvSpPr>
          <p:cNvPr id="577" name="Google Shape;577;p95"/>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FCPA Blog</a:t>
            </a:r>
            <a:endParaRPr>
              <a:latin typeface="Arial" panose="020B0604020202020204" pitchFamily="34" charset="0"/>
              <a:cs typeface="Arial" panose="020B0604020202020204" pitchFamily="34" charset="0"/>
            </a:endParaRPr>
          </a:p>
        </p:txBody>
      </p:sp>
      <p:pic>
        <p:nvPicPr>
          <p:cNvPr id="578" name="Google Shape;578;p95"/>
          <p:cNvPicPr preferRelativeResize="0"/>
          <p:nvPr/>
        </p:nvPicPr>
        <p:blipFill rotWithShape="1">
          <a:blip r:embed="rId3">
            <a:alphaModFix/>
          </a:blip>
          <a:srcRect/>
          <a:stretch/>
        </p:blipFill>
        <p:spPr>
          <a:xfrm>
            <a:off x="8763000" y="2049462"/>
            <a:ext cx="1674812" cy="950912"/>
          </a:xfrm>
          <a:prstGeom prst="rect">
            <a:avLst/>
          </a:prstGeom>
          <a:noFill/>
          <a:ln>
            <a:noFill/>
          </a:ln>
        </p:spPr>
      </p:pic>
      <p:sp>
        <p:nvSpPr>
          <p:cNvPr id="579" name="Google Shape;579;p95"/>
          <p:cNvSpPr txBox="1"/>
          <p:nvPr/>
        </p:nvSpPr>
        <p:spPr>
          <a:xfrm>
            <a:off x="612775" y="1143000"/>
            <a:ext cx="7902575" cy="30781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Uber Technologies (2019)</a:t>
            </a:r>
            <a:endParaRPr sz="1400" b="0" i="0" u="none" dirty="0">
              <a:solidFill>
                <a:srgbClr val="75140C"/>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In April 2019, Uber Technologies, Inc. said the US Department of Justice is investigating possible FCPA violations related to its activity in Asia.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According to Uber's S-1 filing, the DoJ is investigating potential bribes in countries including Indonesia, Malaysia, China, and India. “The investigation is ongoing, and we are cooperating with the DoJ in this investigation,” Uber said. “We may be subject to criminal sanctions and other liabilities, which would adversely affect our business, financial condition, and operating results.” </a:t>
            </a:r>
            <a:b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br>
            <a:br>
              <a:rPr lang="en-US" sz="1800" b="0" i="0" u="none" dirty="0">
                <a:solidFill>
                  <a:srgbClr val="000000"/>
                </a:solidFill>
                <a:latin typeface="Arial" panose="020B0604020202020204" pitchFamily="34" charset="0"/>
                <a:cs typeface="Arial" panose="020B0604020202020204" pitchFamily="34" charset="0"/>
                <a:sym typeface="Arial"/>
              </a:rPr>
            </a:b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pic>
        <p:nvPicPr>
          <p:cNvPr id="580" name="Google Shape;580;p95"/>
          <p:cNvPicPr preferRelativeResize="0"/>
          <p:nvPr/>
        </p:nvPicPr>
        <p:blipFill rotWithShape="1">
          <a:blip r:embed="rId4">
            <a:alphaModFix/>
          </a:blip>
          <a:srcRect/>
          <a:stretch/>
        </p:blipFill>
        <p:spPr>
          <a:xfrm>
            <a:off x="8763000" y="4692650"/>
            <a:ext cx="2165350" cy="835025"/>
          </a:xfrm>
          <a:prstGeom prst="rect">
            <a:avLst/>
          </a:prstGeom>
          <a:noFill/>
          <a:ln>
            <a:noFill/>
          </a:ln>
        </p:spPr>
      </p:pic>
      <p:sp>
        <p:nvSpPr>
          <p:cNvPr id="581" name="Google Shape;581;p95"/>
          <p:cNvSpPr txBox="1"/>
          <p:nvPr/>
        </p:nvSpPr>
        <p:spPr>
          <a:xfrm>
            <a:off x="612775" y="3867912"/>
            <a:ext cx="7902575" cy="196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140C"/>
              </a:buClr>
              <a:buSzPts val="1800"/>
              <a:buFont typeface="Times New Roman"/>
              <a:buNone/>
            </a:pPr>
            <a:r>
              <a:rPr lang="en-US" sz="1800" b="1" i="0" u="none" dirty="0">
                <a:solidFill>
                  <a:srgbClr val="75140C"/>
                </a:solidFill>
                <a:latin typeface="Arial" panose="020B0604020202020204" pitchFamily="34" charset="0"/>
                <a:ea typeface="Times New Roman"/>
                <a:cs typeface="Arial" panose="020B0604020202020204" pitchFamily="34" charset="0"/>
                <a:sym typeface="Times New Roman"/>
              </a:rPr>
              <a:t>Cognizant Technology Solutions Corporation</a:t>
            </a:r>
            <a:endParaRPr sz="1400" b="0" i="0" u="none" dirty="0">
              <a:solidFill>
                <a:srgbClr val="75140C"/>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Times New Roman"/>
              <a:buNone/>
            </a:pPr>
            <a:r>
              <a:rPr lang="en-US" sz="1800" b="0" i="0" u="none" dirty="0">
                <a:solidFill>
                  <a:srgbClr val="000000"/>
                </a:solidFill>
                <a:latin typeface="Arial" panose="020B0604020202020204" pitchFamily="34" charset="0"/>
                <a:ea typeface="Times New Roman"/>
                <a:cs typeface="Arial" panose="020B0604020202020204" pitchFamily="34" charset="0"/>
                <a:sym typeface="Times New Roman"/>
              </a:rPr>
              <a:t>In February 2019, Cognizant Technology Solutions Corporation agreed to pay $25 million to settle FCPA charges with the SEC, and two of the company’s former executives were charged by the DOJ for paying bribes to an Indian government official. The company agreed to pay disgorgement and prejudgment interest of around $19 million and a penalty of $6 million.</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7"/>
          <p:cNvSpPr txBox="1"/>
          <p:nvPr/>
        </p:nvSpPr>
        <p:spPr>
          <a:xfrm>
            <a:off x="612775" y="390525"/>
            <a:ext cx="10056812" cy="579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India: 2019 – India Appoints First Anti-Corruption Ombudsman </a:t>
            </a:r>
            <a:endParaRPr>
              <a:latin typeface="Arial" panose="020B0604020202020204" pitchFamily="34" charset="0"/>
              <a:cs typeface="Arial" panose="020B0604020202020204" pitchFamily="34" charset="0"/>
            </a:endParaRPr>
          </a:p>
        </p:txBody>
      </p:sp>
      <p:sp>
        <p:nvSpPr>
          <p:cNvPr id="596" name="Google Shape;596;p97"/>
          <p:cNvSpPr/>
          <p:nvPr/>
        </p:nvSpPr>
        <p:spPr>
          <a:xfrm>
            <a:off x="612195" y="6374549"/>
            <a:ext cx="7560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7F7F7F"/>
                </a:solidFill>
                <a:latin typeface="Arial" panose="020B0604020202020204" pitchFamily="34" charset="0"/>
                <a:ea typeface="Helvetica Neue Light"/>
                <a:cs typeface="Arial" panose="020B0604020202020204" pitchFamily="34" charset="0"/>
                <a:sym typeface="Helvetica Neue Light"/>
              </a:rPr>
              <a:t>Source: Morrison Foerster:</a:t>
            </a:r>
            <a:r>
              <a:rPr lang="en-US" sz="1000" b="0" i="0" u="none" strike="noStrike" cap="none">
                <a:solidFill>
                  <a:srgbClr val="7F7F7F"/>
                </a:solidFill>
                <a:latin typeface="Arial" panose="020B0604020202020204" pitchFamily="34" charset="0"/>
                <a:cs typeface="Arial" panose="020B0604020202020204" pitchFamily="34" charset="0"/>
                <a:sym typeface="Arial"/>
              </a:rPr>
              <a:t> </a:t>
            </a:r>
            <a:r>
              <a:rPr lang="en-US" sz="1000" b="0" i="0" u="sng" strike="noStrike" cap="none">
                <a:solidFill>
                  <a:schemeClr val="hlink"/>
                </a:solidFill>
                <a:highlight>
                  <a:srgbClr val="FFFFFF"/>
                </a:highlight>
                <a:latin typeface="Arial" panose="020B0604020202020204" pitchFamily="34" charset="0"/>
                <a:ea typeface="Helvetica Neue"/>
                <a:cs typeface="Arial" panose="020B0604020202020204" pitchFamily="34" charset="0"/>
                <a:sym typeface="Helvetica Neue"/>
                <a:hlinkClick r:id="rId3"/>
              </a:rPr>
              <a:t>https://bit.ly/2Ld7znJ</a:t>
            </a:r>
            <a:r>
              <a:rPr lang="en-US" sz="1000" b="0" i="0" u="none" strike="noStrike" cap="none">
                <a:solidFill>
                  <a:srgbClr val="364141"/>
                </a:solidFill>
                <a:highlight>
                  <a:srgbClr val="FFFFFF"/>
                </a:highlight>
                <a:latin typeface="Arial" panose="020B0604020202020204" pitchFamily="34" charset="0"/>
                <a:ea typeface="Helvetica Neue"/>
                <a:cs typeface="Arial" panose="020B0604020202020204" pitchFamily="34" charset="0"/>
                <a:sym typeface="Helvetica Neue"/>
              </a:rPr>
              <a:t> </a:t>
            </a:r>
            <a:r>
              <a:rPr lang="en-US" sz="1000" b="0" i="0" u="none" strike="noStrike" cap="none">
                <a:solidFill>
                  <a:srgbClr val="7F7F7F"/>
                </a:solidFill>
                <a:latin typeface="Arial" panose="020B0604020202020204" pitchFamily="34" charset="0"/>
                <a:ea typeface="Helvetica Neue"/>
                <a:cs typeface="Arial" panose="020B0604020202020204" pitchFamily="34" charset="0"/>
                <a:sym typeface="Helvetica Neue"/>
              </a:rPr>
              <a:t> </a:t>
            </a:r>
            <a:endParaRPr sz="1000" b="0" i="0" u="none" strike="noStrike" cap="none">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597" name="Google Shape;597;p97"/>
          <p:cNvSpPr txBox="1"/>
          <p:nvPr/>
        </p:nvSpPr>
        <p:spPr>
          <a:xfrm>
            <a:off x="612775" y="1584325"/>
            <a:ext cx="2998787" cy="30003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598" name="Google Shape;598;p97"/>
          <p:cNvSpPr txBox="1"/>
          <p:nvPr/>
        </p:nvSpPr>
        <p:spPr>
          <a:xfrm>
            <a:off x="819675" y="1639375"/>
            <a:ext cx="9918000" cy="4109400"/>
          </a:xfrm>
          <a:prstGeom prst="rect">
            <a:avLst/>
          </a:prstGeom>
          <a:noFill/>
          <a:ln>
            <a:noFill/>
          </a:ln>
        </p:spPr>
        <p:txBody>
          <a:bodyPr spcFirstLastPara="1" wrap="square" lIns="91425" tIns="91425" rIns="91425" bIns="91425" anchor="t" anchorCtr="0">
            <a:noAutofit/>
          </a:bodyPr>
          <a:lstStyle/>
          <a:p>
            <a:pPr lvl="0">
              <a:buSzPts val="1800"/>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On March 19, 2019, </a:t>
            </a:r>
            <a:r>
              <a:rPr lang="en-US" sz="1800" dirty="0">
                <a:highlight>
                  <a:srgbClr val="FFFFFF"/>
                </a:highlight>
              </a:rPr>
              <a:t>Indian President </a:t>
            </a:r>
            <a:r>
              <a:rPr lang="en-US" sz="1800" b="1" dirty="0">
                <a:highlight>
                  <a:srgbClr val="FFFFFF"/>
                </a:highlight>
              </a:rPr>
              <a:t>Ram Nath Kovind </a:t>
            </a: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cleared the </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way for former Indian Supreme Court Justice Pinaki Chandra </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Ghose to become the first anti-corruption ombudsman, or Lokpal,</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of India. Ghose was appointed under the Lokpal Act, which</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authorizes the Lokpal to investigate corruption allegations</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against any public official, other than officials in the armed </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forces. </a:t>
            </a: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highlight>
                  <a:srgbClr val="FFFFFF"/>
                </a:highlight>
                <a:latin typeface="Arial" panose="020B0604020202020204" pitchFamily="34" charset="0"/>
                <a:cs typeface="Arial" panose="020B0604020202020204" pitchFamily="34" charset="0"/>
                <a:sym typeface="Arial"/>
              </a:rPr>
              <a:t>Although the act was passed in 2013, no ombudsman had been appointed until the Indian Supreme Court ordered the Indian government to appoint a Lokpal in January 2019. India, which ranked 78th out of 180 countries on the 2018 Transparency International Corruption Perception Index, is predicted to be the fastest growing major economy in the world over the next two years. </a:t>
            </a:r>
            <a:endParaRPr sz="18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pic>
        <p:nvPicPr>
          <p:cNvPr id="599" name="Google Shape;599;p97"/>
          <p:cNvPicPr preferRelativeResize="0"/>
          <p:nvPr/>
        </p:nvPicPr>
        <p:blipFill rotWithShape="1">
          <a:blip r:embed="rId4">
            <a:alphaModFix/>
          </a:blip>
          <a:srcRect/>
          <a:stretch/>
        </p:blipFill>
        <p:spPr>
          <a:xfrm>
            <a:off x="7782142" y="1584325"/>
            <a:ext cx="3505200" cy="23352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8"/>
          <p:cNvSpPr txBox="1"/>
          <p:nvPr/>
        </p:nvSpPr>
        <p:spPr>
          <a:xfrm>
            <a:off x="612775" y="390525"/>
            <a:ext cx="9647506"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2400" b="1" i="0" u="none" dirty="0">
                <a:solidFill>
                  <a:srgbClr val="000000"/>
                </a:solidFill>
                <a:latin typeface="Arial" panose="020B0604020202020204" pitchFamily="34" charset="0"/>
                <a:ea typeface="Helvetica Neue"/>
                <a:cs typeface="Arial" panose="020B0604020202020204" pitchFamily="34" charset="0"/>
                <a:sym typeface="Helvetica Neue"/>
              </a:rPr>
              <a:t>Despite Marginal Improvement, Corruption Cases Are Still Prominent Across a Wide Range of Business Activity</a:t>
            </a:r>
            <a:endParaRPr sz="1100" dirty="0">
              <a:latin typeface="Arial" panose="020B0604020202020204" pitchFamily="34" charset="0"/>
              <a:cs typeface="Arial" panose="020B0604020202020204" pitchFamily="34" charset="0"/>
            </a:endParaRPr>
          </a:p>
        </p:txBody>
      </p:sp>
      <p:sp>
        <p:nvSpPr>
          <p:cNvPr id="606" name="Google Shape;606;p98"/>
          <p:cNvSpPr txBox="1"/>
          <p:nvPr/>
        </p:nvSpPr>
        <p:spPr>
          <a:xfrm>
            <a:off x="612775" y="6421314"/>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“2018 FCPA Trends in Emerging Markets” Gibson Dunn</a:t>
            </a:r>
            <a:endParaRPr>
              <a:latin typeface="Arial" panose="020B0604020202020204" pitchFamily="34" charset="0"/>
              <a:cs typeface="Arial" panose="020B0604020202020204" pitchFamily="34" charset="0"/>
            </a:endParaRPr>
          </a:p>
        </p:txBody>
      </p:sp>
      <p:pic>
        <p:nvPicPr>
          <p:cNvPr id="607" name="Google Shape;607;p98"/>
          <p:cNvPicPr preferRelativeResize="0"/>
          <p:nvPr/>
        </p:nvPicPr>
        <p:blipFill rotWithShape="1">
          <a:blip r:embed="rId3">
            <a:alphaModFix/>
          </a:blip>
          <a:srcRect/>
          <a:stretch/>
        </p:blipFill>
        <p:spPr>
          <a:xfrm>
            <a:off x="2357438" y="1492188"/>
            <a:ext cx="6943725" cy="48418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9"/>
          <p:cNvSpPr txBox="1"/>
          <p:nvPr/>
        </p:nvSpPr>
        <p:spPr>
          <a:xfrm>
            <a:off x="612775" y="390525"/>
            <a:ext cx="9101241"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Regulatory Changes in India: The Lokpal and </a:t>
            </a:r>
            <a:r>
              <a:rPr lang="en-US" sz="3000" b="1" i="0" u="none" dirty="0" err="1">
                <a:solidFill>
                  <a:srgbClr val="000000"/>
                </a:solidFill>
                <a:latin typeface="Arial" panose="020B0604020202020204" pitchFamily="34" charset="0"/>
                <a:ea typeface="Helvetica Neue"/>
                <a:cs typeface="Arial" panose="020B0604020202020204" pitchFamily="34" charset="0"/>
                <a:sym typeface="Helvetica Neue"/>
              </a:rPr>
              <a:t>Lokayuktas</a:t>
            </a: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 Act</a:t>
            </a:r>
            <a:endParaRPr dirty="0">
              <a:latin typeface="Arial" panose="020B0604020202020204" pitchFamily="34" charset="0"/>
              <a:cs typeface="Arial" panose="020B0604020202020204" pitchFamily="34" charset="0"/>
            </a:endParaRPr>
          </a:p>
        </p:txBody>
      </p:sp>
      <p:sp>
        <p:nvSpPr>
          <p:cNvPr id="614" name="Google Shape;614;p99"/>
          <p:cNvSpPr txBox="1"/>
          <p:nvPr/>
        </p:nvSpPr>
        <p:spPr>
          <a:xfrm>
            <a:off x="612775" y="6369050"/>
            <a:ext cx="114141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0" u="none">
                <a:solidFill>
                  <a:srgbClr val="7B7B7B"/>
                </a:solidFill>
                <a:latin typeface="Arial" panose="020B0604020202020204" pitchFamily="34" charset="0"/>
                <a:ea typeface="Helvetica Neue"/>
                <a:cs typeface="Arial" panose="020B0604020202020204" pitchFamily="34" charset="0"/>
                <a:sym typeface="Helvetica Neue"/>
              </a:rPr>
              <a:t>Source: Jurist</a:t>
            </a:r>
            <a:endParaRPr>
              <a:latin typeface="Arial" panose="020B0604020202020204" pitchFamily="34" charset="0"/>
              <a:cs typeface="Arial" panose="020B0604020202020204" pitchFamily="34" charset="0"/>
            </a:endParaRPr>
          </a:p>
        </p:txBody>
      </p:sp>
      <p:sp>
        <p:nvSpPr>
          <p:cNvPr id="615" name="Google Shape;615;p99"/>
          <p:cNvSpPr txBox="1"/>
          <p:nvPr/>
        </p:nvSpPr>
        <p:spPr>
          <a:xfrm>
            <a:off x="5910262" y="1370012"/>
            <a:ext cx="5454650" cy="4462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br>
              <a:rPr lang="en-US" sz="2000" b="0" u="none" dirty="0">
                <a:solidFill>
                  <a:srgbClr val="000000"/>
                </a:solidFill>
                <a:latin typeface="Arial" panose="020B0604020202020204" pitchFamily="34" charset="0"/>
                <a:ea typeface="Calibri"/>
                <a:cs typeface="Arial" panose="020B0604020202020204" pitchFamily="34" charset="0"/>
                <a:sym typeface="Calibri"/>
              </a:rPr>
            </a:br>
            <a:r>
              <a:rPr lang="en-US" sz="2400" b="0" u="none" dirty="0">
                <a:solidFill>
                  <a:srgbClr val="000000"/>
                </a:solidFill>
                <a:latin typeface="Arial" panose="020B0604020202020204" pitchFamily="34" charset="0"/>
                <a:ea typeface="Calibri"/>
                <a:cs typeface="Arial" panose="020B0604020202020204" pitchFamily="34" charset="0"/>
                <a:sym typeface="Calibri"/>
              </a:rPr>
              <a:t>Under Section 3 of the statute, the Lokpal chairperson may be a current or former Chief Justice of India. The body may also be chaired by a person who is or has been a judge of the Supreme Court, or an “eminent person of impeccable integrity,” with special knowledge and expertise in matters relating to “anti-corruption policy, public administration, vigilance, finance including insurance and banking, law and management.”</a:t>
            </a:r>
            <a:endParaRPr dirty="0">
              <a:latin typeface="Arial" panose="020B0604020202020204" pitchFamily="34" charset="0"/>
              <a:cs typeface="Arial" panose="020B0604020202020204" pitchFamily="34" charset="0"/>
            </a:endParaRPr>
          </a:p>
        </p:txBody>
      </p:sp>
      <p:pic>
        <p:nvPicPr>
          <p:cNvPr id="616" name="Google Shape;616;p99"/>
          <p:cNvPicPr preferRelativeResize="0"/>
          <p:nvPr/>
        </p:nvPicPr>
        <p:blipFill rotWithShape="1">
          <a:blip r:embed="rId3">
            <a:alphaModFix/>
          </a:blip>
          <a:srcRect/>
          <a:stretch/>
        </p:blipFill>
        <p:spPr>
          <a:xfrm>
            <a:off x="612775" y="1704975"/>
            <a:ext cx="5045075" cy="39036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0"/>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Central Bureau of Investigation (CBI)</a:t>
            </a:r>
            <a:endParaRPr>
              <a:latin typeface="Arial" panose="020B0604020202020204" pitchFamily="34" charset="0"/>
              <a:cs typeface="Arial" panose="020B0604020202020204" pitchFamily="34" charset="0"/>
            </a:endParaRPr>
          </a:p>
        </p:txBody>
      </p:sp>
      <p:pic>
        <p:nvPicPr>
          <p:cNvPr id="623" name="Google Shape;623;p100"/>
          <p:cNvPicPr preferRelativeResize="0"/>
          <p:nvPr/>
        </p:nvPicPr>
        <p:blipFill rotWithShape="1">
          <a:blip r:embed="rId3">
            <a:alphaModFix/>
          </a:blip>
          <a:srcRect/>
          <a:stretch/>
        </p:blipFill>
        <p:spPr>
          <a:xfrm>
            <a:off x="749300" y="2406650"/>
            <a:ext cx="4568825" cy="2570162"/>
          </a:xfrm>
          <a:prstGeom prst="rect">
            <a:avLst/>
          </a:prstGeom>
          <a:noFill/>
          <a:ln>
            <a:noFill/>
          </a:ln>
        </p:spPr>
      </p:pic>
      <p:sp>
        <p:nvSpPr>
          <p:cNvPr id="624" name="Google Shape;624;p100"/>
          <p:cNvSpPr txBox="1"/>
          <p:nvPr/>
        </p:nvSpPr>
        <p:spPr>
          <a:xfrm>
            <a:off x="612775" y="390525"/>
            <a:ext cx="929163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CBI Registered 206 Corruption Cases Against Central Government Employees</a:t>
            </a:r>
            <a:endParaRPr>
              <a:latin typeface="Arial" panose="020B0604020202020204" pitchFamily="34" charset="0"/>
              <a:cs typeface="Arial" panose="020B0604020202020204" pitchFamily="34" charset="0"/>
            </a:endParaRPr>
          </a:p>
        </p:txBody>
      </p:sp>
      <p:sp>
        <p:nvSpPr>
          <p:cNvPr id="625" name="Google Shape;625;p100"/>
          <p:cNvSpPr txBox="1"/>
          <p:nvPr/>
        </p:nvSpPr>
        <p:spPr>
          <a:xfrm>
            <a:off x="5826125" y="2211387"/>
            <a:ext cx="6261100" cy="3692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dirty="0">
                <a:solidFill>
                  <a:srgbClr val="000000"/>
                </a:solidFill>
                <a:latin typeface="Arial" panose="020B0604020202020204" pitchFamily="34" charset="0"/>
                <a:ea typeface="Calibri"/>
                <a:cs typeface="Arial" panose="020B0604020202020204" pitchFamily="34" charset="0"/>
                <a:sym typeface="Calibri"/>
              </a:rPr>
              <a:t>The CBI has registered 206 cases of corruption against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0" i="0" u="none" dirty="0">
                <a:solidFill>
                  <a:srgbClr val="000000"/>
                </a:solidFill>
                <a:latin typeface="Arial" panose="020B0604020202020204" pitchFamily="34" charset="0"/>
                <a:ea typeface="Calibri"/>
                <a:cs typeface="Arial" panose="020B0604020202020204" pitchFamily="34" charset="0"/>
                <a:sym typeface="Calibri"/>
              </a:rPr>
              <a:t>central government employees between January and November 2018, according to Minister of State for Personnel Jitendra Singh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dirty="0">
                <a:solidFill>
                  <a:srgbClr val="000000"/>
                </a:solidFill>
                <a:latin typeface="Arial" panose="020B0604020202020204" pitchFamily="34" charset="0"/>
                <a:ea typeface="Calibri"/>
                <a:cs typeface="Arial" panose="020B0604020202020204" pitchFamily="34" charset="0"/>
                <a:sym typeface="Calibri"/>
              </a:rPr>
              <a:t>2017: 338 cases were registered</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dirty="0">
                <a:solidFill>
                  <a:srgbClr val="000000"/>
                </a:solidFill>
                <a:latin typeface="Arial" panose="020B0604020202020204" pitchFamily="34" charset="0"/>
                <a:ea typeface="Calibri"/>
                <a:cs typeface="Arial" panose="020B0604020202020204" pitchFamily="34" charset="0"/>
                <a:sym typeface="Calibri"/>
              </a:rPr>
              <a:t>Charge sheets filed:</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12700" algn="l" rtl="0">
              <a:lnSpc>
                <a:spcPct val="100000"/>
              </a:lnSpc>
              <a:spcBef>
                <a:spcPts val="0"/>
              </a:spcBef>
              <a:spcAft>
                <a:spcPts val="0"/>
              </a:spcAft>
              <a:buClr>
                <a:srgbClr val="000000"/>
              </a:buClr>
              <a:buSzPts val="200"/>
              <a:buFont typeface="Arial"/>
              <a:buChar char="•"/>
            </a:pPr>
            <a:r>
              <a:rPr lang="en-US" sz="1800" b="0" i="0" u="none" dirty="0">
                <a:solidFill>
                  <a:srgbClr val="000000"/>
                </a:solidFill>
                <a:latin typeface="Arial" panose="020B0604020202020204" pitchFamily="34" charset="0"/>
                <a:ea typeface="Calibri"/>
                <a:cs typeface="Arial" panose="020B0604020202020204" pitchFamily="34" charset="0"/>
                <a:sym typeface="Calibri"/>
              </a:rPr>
              <a:t>2015: 361</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12700" algn="l" rtl="0">
              <a:lnSpc>
                <a:spcPct val="100000"/>
              </a:lnSpc>
              <a:spcBef>
                <a:spcPts val="0"/>
              </a:spcBef>
              <a:spcAft>
                <a:spcPts val="0"/>
              </a:spcAft>
              <a:buClr>
                <a:srgbClr val="000000"/>
              </a:buClr>
              <a:buSzPts val="200"/>
              <a:buFont typeface="Arial"/>
              <a:buChar char="•"/>
            </a:pPr>
            <a:r>
              <a:rPr lang="en-US" sz="1800" b="0" i="0" u="none" dirty="0">
                <a:solidFill>
                  <a:srgbClr val="000000"/>
                </a:solidFill>
                <a:latin typeface="Arial" panose="020B0604020202020204" pitchFamily="34" charset="0"/>
                <a:ea typeface="Calibri"/>
                <a:cs typeface="Arial" panose="020B0604020202020204" pitchFamily="34" charset="0"/>
                <a:sym typeface="Calibri"/>
              </a:rPr>
              <a:t>2016: 272</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12700" algn="l" rtl="0">
              <a:lnSpc>
                <a:spcPct val="100000"/>
              </a:lnSpc>
              <a:spcBef>
                <a:spcPts val="0"/>
              </a:spcBef>
              <a:spcAft>
                <a:spcPts val="0"/>
              </a:spcAft>
              <a:buClr>
                <a:srgbClr val="000000"/>
              </a:buClr>
              <a:buSzPts val="200"/>
              <a:buFont typeface="Arial"/>
              <a:buChar char="•"/>
            </a:pPr>
            <a:r>
              <a:rPr lang="en-US" sz="1800" b="0" i="0" u="none" dirty="0">
                <a:solidFill>
                  <a:srgbClr val="000000"/>
                </a:solidFill>
                <a:latin typeface="Arial" panose="020B0604020202020204" pitchFamily="34" charset="0"/>
                <a:ea typeface="Calibri"/>
                <a:cs typeface="Arial" panose="020B0604020202020204" pitchFamily="34" charset="0"/>
                <a:sym typeface="Calibri"/>
              </a:rPr>
              <a:t>2017: 168</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1"/>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Light"/>
              <a:buNone/>
            </a:pPr>
            <a:r>
              <a:rPr lang="en-US" sz="1000" b="0" i="0" u="none">
                <a:solidFill>
                  <a:srgbClr val="7B7B7B"/>
                </a:solidFill>
                <a:latin typeface="Arial" panose="020B0604020202020204" pitchFamily="34" charset="0"/>
                <a:ea typeface="Helvetica Neue Light"/>
                <a:cs typeface="Arial" panose="020B0604020202020204" pitchFamily="34" charset="0"/>
                <a:sym typeface="Helvetica Neue Light"/>
              </a:rPr>
              <a:t>Source: India Today</a:t>
            </a:r>
            <a:endParaRPr>
              <a:latin typeface="Arial" panose="020B0604020202020204" pitchFamily="34" charset="0"/>
              <a:cs typeface="Arial" panose="020B0604020202020204" pitchFamily="34" charset="0"/>
            </a:endParaRPr>
          </a:p>
        </p:txBody>
      </p:sp>
      <p:pic>
        <p:nvPicPr>
          <p:cNvPr id="632" name="Google Shape;632;p101"/>
          <p:cNvPicPr preferRelativeResize="0"/>
          <p:nvPr/>
        </p:nvPicPr>
        <p:blipFill rotWithShape="1">
          <a:blip r:embed="rId3">
            <a:alphaModFix/>
          </a:blip>
          <a:srcRect/>
          <a:stretch/>
        </p:blipFill>
        <p:spPr>
          <a:xfrm>
            <a:off x="749300" y="2409825"/>
            <a:ext cx="4568825" cy="2563812"/>
          </a:xfrm>
          <a:prstGeom prst="rect">
            <a:avLst/>
          </a:prstGeom>
          <a:noFill/>
          <a:ln>
            <a:noFill/>
          </a:ln>
        </p:spPr>
      </p:pic>
      <p:sp>
        <p:nvSpPr>
          <p:cNvPr id="633" name="Google Shape;633;p101"/>
          <p:cNvSpPr txBox="1"/>
          <p:nvPr/>
        </p:nvSpPr>
        <p:spPr>
          <a:xfrm>
            <a:off x="612775" y="390525"/>
            <a:ext cx="9291637" cy="1476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Enforcement Agencies Have Demonstrated More Aggressive Pursuit of Systemic Corruption</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sp>
        <p:nvSpPr>
          <p:cNvPr id="634" name="Google Shape;634;p101"/>
          <p:cNvSpPr txBox="1"/>
          <p:nvPr/>
        </p:nvSpPr>
        <p:spPr>
          <a:xfrm>
            <a:off x="5591175" y="2379662"/>
            <a:ext cx="6296025" cy="4241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300"/>
              <a:buFont typeface="Noto Sans Symbols"/>
              <a:buChar char="●"/>
            </a:pPr>
            <a:r>
              <a:rPr lang="en-US" sz="2400" b="0" i="0" u="none" dirty="0">
                <a:solidFill>
                  <a:srgbClr val="000000"/>
                </a:solidFill>
                <a:latin typeface="Arial" panose="020B0604020202020204" pitchFamily="34" charset="0"/>
                <a:ea typeface="Calibri"/>
                <a:cs typeface="Arial" panose="020B0604020202020204" pitchFamily="34" charset="0"/>
                <a:sym typeface="Calibri"/>
              </a:rPr>
              <a:t>Earlier this year, the Central Bureau of Investigations</a:t>
            </a:r>
            <a:r>
              <a:rPr lang="en-US" sz="2400" u="none" dirty="0">
                <a:solidFill>
                  <a:schemeClr val="hlink"/>
                </a:solidFill>
                <a:latin typeface="Arial" panose="020B0604020202020204" pitchFamily="34" charset="0"/>
                <a:ea typeface="Calibri"/>
                <a:cs typeface="Arial" panose="020B0604020202020204" pitchFamily="34" charset="0"/>
              </a:rPr>
              <a:t> </a:t>
            </a:r>
            <a:r>
              <a:rPr lang="en-US" sz="2400" b="0" i="0" u="none" dirty="0">
                <a:solidFill>
                  <a:srgbClr val="000000"/>
                </a:solidFill>
                <a:latin typeface="Arial" panose="020B0604020202020204" pitchFamily="34" charset="0"/>
                <a:ea typeface="Calibri"/>
                <a:cs typeface="Arial" panose="020B0604020202020204" pitchFamily="34" charset="0"/>
                <a:sym typeface="Calibri"/>
              </a:rPr>
              <a:t>took into custody six people, including one Sports Authority of India (SAI) Director S K Sharma, and three officials, in connection with a case of alleged corruption.</a:t>
            </a:r>
            <a:endParaRPr sz="1400" b="0" i="0" u="none" dirty="0">
              <a:solidFill>
                <a:srgbClr val="000000"/>
              </a:solidFill>
              <a:latin typeface="Arial" panose="020B0604020202020204" pitchFamily="34" charset="0"/>
              <a:cs typeface="Arial" panose="020B0604020202020204" pitchFamily="34" charset="0"/>
              <a:sym typeface="Arial"/>
            </a:endParaRPr>
          </a:p>
          <a:p>
            <a:pPr marL="342900" lvl="0" indent="-342900">
              <a:buSzPts val="300"/>
              <a:buFont typeface="Noto Sans Symbols"/>
              <a:buChar char="●"/>
            </a:pPr>
            <a:endParaRPr lang="en-US" sz="2400" b="0" i="0" u="none" dirty="0">
              <a:solidFill>
                <a:srgbClr val="000000"/>
              </a:solidFill>
              <a:latin typeface="Arial" panose="020B0604020202020204" pitchFamily="34" charset="0"/>
              <a:ea typeface="Calibri"/>
              <a:cs typeface="Arial" panose="020B0604020202020204" pitchFamily="34" charset="0"/>
              <a:sym typeface="Calibri"/>
            </a:endParaRPr>
          </a:p>
          <a:p>
            <a:pPr marL="342900" lvl="0" indent="-342900">
              <a:buSzPts val="300"/>
              <a:buFont typeface="Noto Sans Symbols"/>
              <a:buChar char="●"/>
            </a:pPr>
            <a:r>
              <a:rPr lang="en-US" sz="2400" b="0" i="0" u="none" dirty="0">
                <a:solidFill>
                  <a:srgbClr val="000000"/>
                </a:solidFill>
                <a:latin typeface="Arial" panose="020B0604020202020204" pitchFamily="34" charset="0"/>
                <a:ea typeface="Calibri"/>
                <a:cs typeface="Arial" panose="020B0604020202020204" pitchFamily="34" charset="0"/>
                <a:sym typeface="Calibri"/>
              </a:rPr>
              <a:t>It is alleged that bills of Rs 19 lakh were pending to be cleared by SAI officials. </a:t>
            </a:r>
            <a:endParaRPr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02"/>
          <p:cNvSpPr txBox="1"/>
          <p:nvPr/>
        </p:nvSpPr>
        <p:spPr>
          <a:xfrm>
            <a:off x="612775" y="390525"/>
            <a:ext cx="9588129" cy="8604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Helvetica Neue"/>
              <a:buNone/>
            </a:pPr>
            <a:r>
              <a:rPr lang="en-US" sz="2500" b="1" i="0" u="none" dirty="0">
                <a:solidFill>
                  <a:srgbClr val="000000"/>
                </a:solidFill>
                <a:latin typeface="Arial" panose="020B0604020202020204" pitchFamily="34" charset="0"/>
                <a:ea typeface="Helvetica Neue"/>
                <a:cs typeface="Arial" panose="020B0604020202020204" pitchFamily="34" charset="0"/>
                <a:sym typeface="Helvetica Neue"/>
              </a:rPr>
              <a:t>India’s Serious Fraud Investigation Office (SFIO) Made Its First Arrest Linked to the Default of IL&amp;FS</a:t>
            </a:r>
            <a:endParaRPr dirty="0">
              <a:latin typeface="Arial" panose="020B0604020202020204" pitchFamily="34" charset="0"/>
              <a:cs typeface="Arial" panose="020B0604020202020204" pitchFamily="34" charset="0"/>
            </a:endParaRPr>
          </a:p>
        </p:txBody>
      </p:sp>
      <p:sp>
        <p:nvSpPr>
          <p:cNvPr id="641" name="Google Shape;641;p102"/>
          <p:cNvSpPr txBox="1"/>
          <p:nvPr/>
        </p:nvSpPr>
        <p:spPr>
          <a:xfrm>
            <a:off x="612775" y="6369050"/>
            <a:ext cx="2956048"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0" i="1" u="none" dirty="0">
                <a:solidFill>
                  <a:srgbClr val="000000"/>
                </a:solidFill>
                <a:latin typeface="Arial" panose="020B0604020202020204" pitchFamily="34" charset="0"/>
                <a:ea typeface="Calibri"/>
                <a:cs typeface="Arial" panose="020B0604020202020204" pitchFamily="34" charset="0"/>
                <a:sym typeface="Calibri"/>
              </a:rPr>
              <a:t>Source: Business Insider India</a:t>
            </a:r>
            <a:endParaRPr dirty="0">
              <a:latin typeface="Arial" panose="020B0604020202020204" pitchFamily="34" charset="0"/>
              <a:cs typeface="Arial" panose="020B0604020202020204" pitchFamily="34" charset="0"/>
            </a:endParaRPr>
          </a:p>
        </p:txBody>
      </p:sp>
      <p:sp>
        <p:nvSpPr>
          <p:cNvPr id="642" name="Google Shape;642;p102"/>
          <p:cNvSpPr txBox="1"/>
          <p:nvPr/>
        </p:nvSpPr>
        <p:spPr>
          <a:xfrm>
            <a:off x="6492875" y="2474912"/>
            <a:ext cx="5454650" cy="1938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dirty="0">
                <a:solidFill>
                  <a:srgbClr val="000000"/>
                </a:solidFill>
                <a:latin typeface="Arial" panose="020B0604020202020204" pitchFamily="34" charset="0"/>
                <a:ea typeface="Calibri"/>
                <a:cs typeface="Arial" panose="020B0604020202020204" pitchFamily="34" charset="0"/>
                <a:sym typeface="Calibri"/>
              </a:rPr>
              <a:t>In April 2019, the body remanded Hari Sankaran, the former chairman and the managing director of the infrastructure lender, under </a:t>
            </a:r>
            <a:r>
              <a:rPr lang="en-US" sz="2400" b="0" i="0" u="sng" dirty="0">
                <a:solidFill>
                  <a:schemeClr val="hlink"/>
                </a:solidFill>
                <a:latin typeface="Arial" panose="020B0604020202020204" pitchFamily="34" charset="0"/>
                <a:cs typeface="Arial" panose="020B0604020202020204" pitchFamily="34" charset="0"/>
                <a:sym typeface="Arial"/>
                <a:hlinkClick r:id="rId3"/>
              </a:rPr>
              <a:t>Section 447 of the Companies Act</a:t>
            </a:r>
            <a:r>
              <a:rPr lang="en-US" sz="2400" b="0" i="0" u="none" dirty="0">
                <a:solidFill>
                  <a:srgbClr val="000000"/>
                </a:solidFill>
                <a:latin typeface="Arial" panose="020B0604020202020204" pitchFamily="34" charset="0"/>
                <a:ea typeface="Calibri"/>
                <a:cs typeface="Arial" panose="020B0604020202020204" pitchFamily="34" charset="0"/>
                <a:sym typeface="Calibri"/>
              </a:rPr>
              <a:t>, which deals with fraud. </a:t>
            </a:r>
            <a:endParaRPr dirty="0">
              <a:latin typeface="Arial" panose="020B0604020202020204" pitchFamily="34" charset="0"/>
              <a:cs typeface="Arial" panose="020B0604020202020204" pitchFamily="34" charset="0"/>
            </a:endParaRPr>
          </a:p>
        </p:txBody>
      </p:sp>
      <p:pic>
        <p:nvPicPr>
          <p:cNvPr id="643" name="Google Shape;643;p102"/>
          <p:cNvPicPr preferRelativeResize="0"/>
          <p:nvPr/>
        </p:nvPicPr>
        <p:blipFill rotWithShape="1">
          <a:blip r:embed="rId4">
            <a:alphaModFix/>
          </a:blip>
          <a:srcRect/>
          <a:stretch/>
        </p:blipFill>
        <p:spPr>
          <a:xfrm>
            <a:off x="612775" y="1897062"/>
            <a:ext cx="5588000" cy="3184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3"/>
          <p:cNvSpPr txBox="1"/>
          <p:nvPr/>
        </p:nvSpPr>
        <p:spPr>
          <a:xfrm>
            <a:off x="612775" y="390525"/>
            <a:ext cx="10004425" cy="1938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Individual Accountability on the Rise, as Bad Actors Are No Longer Able to Hide Behind the Company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None/>
            </a:pPr>
            <a:endParaRPr sz="30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p:txBody>
      </p:sp>
      <p:pic>
        <p:nvPicPr>
          <p:cNvPr id="650" name="Google Shape;650;p103"/>
          <p:cNvPicPr preferRelativeResize="0"/>
          <p:nvPr/>
        </p:nvPicPr>
        <p:blipFill rotWithShape="1">
          <a:blip r:embed="rId3">
            <a:alphaModFix/>
          </a:blip>
          <a:srcRect/>
          <a:stretch/>
        </p:blipFill>
        <p:spPr>
          <a:xfrm>
            <a:off x="754063" y="1587500"/>
            <a:ext cx="4421187" cy="45561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51" name="Google Shape;651;p103"/>
          <p:cNvPicPr preferRelativeResize="0"/>
          <p:nvPr/>
        </p:nvPicPr>
        <p:blipFill rotWithShape="1">
          <a:blip r:embed="rId4">
            <a:alphaModFix/>
          </a:blip>
          <a:srcRect/>
          <a:stretch/>
        </p:blipFill>
        <p:spPr>
          <a:xfrm>
            <a:off x="5635625" y="1587500"/>
            <a:ext cx="4981575" cy="46259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52" name="Google Shape;652;p103"/>
          <p:cNvSpPr txBox="1"/>
          <p:nvPr/>
        </p:nvSpPr>
        <p:spPr>
          <a:xfrm>
            <a:off x="612775" y="6369050"/>
            <a:ext cx="3424237"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1" u="none">
                <a:solidFill>
                  <a:srgbClr val="7B7B7B"/>
                </a:solidFill>
                <a:latin typeface="Arial" panose="020B0604020202020204" pitchFamily="34" charset="0"/>
                <a:ea typeface="Helvetica Neue"/>
                <a:cs typeface="Arial" panose="020B0604020202020204" pitchFamily="34" charset="0"/>
                <a:sym typeface="Helvetica Neue"/>
              </a:rPr>
              <a:t>Source: Business Today and Hindustan Times</a:t>
            </a:r>
            <a:endParaRPr>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7"/>
          <p:cNvSpPr txBox="1"/>
          <p:nvPr/>
        </p:nvSpPr>
        <p:spPr>
          <a:xfrm>
            <a:off x="612775" y="390525"/>
            <a:ext cx="1096168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About the Business Ethics Leadership Alliance</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(BELA) South Asia Chapter</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dirty="0">
                <a:solidFill>
                  <a:srgbClr val="000000"/>
                </a:solidFill>
                <a:latin typeface="Arial" panose="020B0604020202020204" pitchFamily="34" charset="0"/>
                <a:cs typeface="Arial" panose="020B0604020202020204" pitchFamily="34" charset="0"/>
                <a:sym typeface="Arial"/>
              </a:rPr>
              <a:t>Setting the Gold Standard for Business Ethics Across South Asia </a:t>
            </a:r>
            <a:r>
              <a:rPr lang="en-US" sz="3000" b="1" i="1" u="none" dirty="0">
                <a:solidFill>
                  <a:srgbClr val="000000"/>
                </a:solidFill>
                <a:latin typeface="Arial" panose="020B0604020202020204" pitchFamily="34" charset="0"/>
                <a:ea typeface="Helvetica Neue"/>
                <a:cs typeface="Arial" panose="020B0604020202020204" pitchFamily="34" charset="0"/>
                <a:sym typeface="Helvetica Neue"/>
              </a:rPr>
              <a:t> </a:t>
            </a:r>
            <a:endParaRPr dirty="0">
              <a:latin typeface="Arial" panose="020B0604020202020204" pitchFamily="34" charset="0"/>
              <a:cs typeface="Arial" panose="020B0604020202020204" pitchFamily="34" charset="0"/>
            </a:endParaRPr>
          </a:p>
        </p:txBody>
      </p:sp>
      <p:sp>
        <p:nvSpPr>
          <p:cNvPr id="382" name="Google Shape;382;p77"/>
          <p:cNvSpPr txBox="1"/>
          <p:nvPr/>
        </p:nvSpPr>
        <p:spPr>
          <a:xfrm>
            <a:off x="0" y="124936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384" name="Google Shape;384;p77"/>
          <p:cNvSpPr txBox="1"/>
          <p:nvPr/>
        </p:nvSpPr>
        <p:spPr>
          <a:xfrm>
            <a:off x="527050" y="4225925"/>
            <a:ext cx="3371850" cy="2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dirty="0">
                <a:solidFill>
                  <a:srgbClr val="000000"/>
                </a:solidFill>
                <a:latin typeface="Arial" panose="020B0604020202020204" pitchFamily="34" charset="0"/>
                <a:cs typeface="Arial" panose="020B0604020202020204" pitchFamily="34" charset="0"/>
                <a:sym typeface="Arial"/>
              </a:rPr>
              <a:t>“With a roster of prestigious multinational companies on board for the BELA South Asia Chapter, we are confident that we can coordinate efforts to set a gold standard for ethics and principled business practices.”</a:t>
            </a: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br>
              <a:rPr lang="en-US" sz="1400" b="0" i="0" u="none" dirty="0">
                <a:solidFill>
                  <a:srgbClr val="000000"/>
                </a:solidFill>
                <a:latin typeface="Arial" panose="020B0604020202020204" pitchFamily="34" charset="0"/>
                <a:cs typeface="Arial" panose="020B0604020202020204" pitchFamily="34" charset="0"/>
                <a:sym typeface="Arial"/>
              </a:rPr>
            </a:br>
            <a:r>
              <a:rPr lang="en-US" sz="1400" b="1" i="0" u="none" dirty="0" err="1">
                <a:solidFill>
                  <a:srgbClr val="000000"/>
                </a:solidFill>
                <a:latin typeface="Arial" panose="020B0604020202020204" pitchFamily="34" charset="0"/>
                <a:cs typeface="Arial" panose="020B0604020202020204" pitchFamily="34" charset="0"/>
                <a:sym typeface="Arial"/>
              </a:rPr>
              <a:t>Tejal</a:t>
            </a:r>
            <a:r>
              <a:rPr lang="en-US" sz="1400" b="1" i="0" u="none" dirty="0">
                <a:solidFill>
                  <a:srgbClr val="000000"/>
                </a:solidFill>
                <a:latin typeface="Arial" panose="020B0604020202020204" pitchFamily="34" charset="0"/>
                <a:cs typeface="Arial" panose="020B0604020202020204" pitchFamily="34" charset="0"/>
                <a:sym typeface="Arial"/>
              </a:rPr>
              <a:t> Patil, General Counsel, GE South Asia</a:t>
            </a:r>
            <a:endParaRPr dirty="0">
              <a:latin typeface="Arial" panose="020B0604020202020204" pitchFamily="34" charset="0"/>
              <a:cs typeface="Arial" panose="020B0604020202020204" pitchFamily="34" charset="0"/>
            </a:endParaRPr>
          </a:p>
        </p:txBody>
      </p:sp>
      <p:sp>
        <p:nvSpPr>
          <p:cNvPr id="385" name="Google Shape;385;p77"/>
          <p:cNvSpPr txBox="1"/>
          <p:nvPr/>
        </p:nvSpPr>
        <p:spPr>
          <a:xfrm>
            <a:off x="7951787" y="4252912"/>
            <a:ext cx="3371850" cy="2462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dirty="0">
                <a:solidFill>
                  <a:srgbClr val="000000"/>
                </a:solidFill>
                <a:latin typeface="Arial" panose="020B0604020202020204" pitchFamily="34" charset="0"/>
                <a:cs typeface="Arial" panose="020B0604020202020204" pitchFamily="34" charset="0"/>
                <a:sym typeface="Arial"/>
              </a:rPr>
              <a:t>“We are proud to be a founding member of Ethisphere’s BELA South Asia Chapter in India. This platform will act as an interactive resource where experts can counsel businesses in the region with global best practices in corporate ethics.”</a:t>
            </a: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dirty="0" err="1">
                <a:solidFill>
                  <a:srgbClr val="000000"/>
                </a:solidFill>
                <a:latin typeface="Arial" panose="020B0604020202020204" pitchFamily="34" charset="0"/>
                <a:cs typeface="Arial" panose="020B0604020202020204" pitchFamily="34" charset="0"/>
                <a:sym typeface="Arial"/>
              </a:rPr>
              <a:t>Inderpreet</a:t>
            </a:r>
            <a:r>
              <a:rPr lang="en-US" sz="1400" b="1" i="0" u="none" dirty="0">
                <a:solidFill>
                  <a:srgbClr val="000000"/>
                </a:solidFill>
                <a:latin typeface="Arial" panose="020B0604020202020204" pitchFamily="34" charset="0"/>
                <a:cs typeface="Arial" panose="020B0604020202020204" pitchFamily="34" charset="0"/>
                <a:sym typeface="Arial"/>
              </a:rPr>
              <a:t> Sawhney, General Counsel and Chief Compliance Officer, Infosys</a:t>
            </a:r>
            <a:endParaRPr dirty="0">
              <a:latin typeface="Arial" panose="020B0604020202020204" pitchFamily="34" charset="0"/>
              <a:cs typeface="Arial" panose="020B0604020202020204" pitchFamily="34" charset="0"/>
            </a:endParaRPr>
          </a:p>
        </p:txBody>
      </p:sp>
      <p:sp>
        <p:nvSpPr>
          <p:cNvPr id="386" name="Google Shape;386;p77"/>
          <p:cNvSpPr txBox="1"/>
          <p:nvPr/>
        </p:nvSpPr>
        <p:spPr>
          <a:xfrm>
            <a:off x="4399280" y="3800475"/>
            <a:ext cx="2847657" cy="2678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dirty="0">
                <a:solidFill>
                  <a:srgbClr val="000000"/>
                </a:solidFill>
                <a:latin typeface="Arial" panose="020B0604020202020204" pitchFamily="34" charset="0"/>
                <a:cs typeface="Arial" panose="020B0604020202020204" pitchFamily="34" charset="0"/>
                <a:sym typeface="Arial"/>
              </a:rPr>
              <a:t>“This partnership with Ethisphere will help in bringing to India industry best practices and experiences from around the world.”</a:t>
            </a: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dirty="0" err="1">
                <a:solidFill>
                  <a:srgbClr val="000000"/>
                </a:solidFill>
                <a:latin typeface="Arial" panose="020B0604020202020204" pitchFamily="34" charset="0"/>
                <a:cs typeface="Arial" panose="020B0604020202020204" pitchFamily="34" charset="0"/>
                <a:sym typeface="Arial"/>
              </a:rPr>
              <a:t>Sumit</a:t>
            </a:r>
            <a:r>
              <a:rPr lang="en-US" sz="1400" b="1" i="0" u="none" dirty="0">
                <a:solidFill>
                  <a:srgbClr val="000000"/>
                </a:solidFill>
                <a:latin typeface="Arial" panose="020B0604020202020204" pitchFamily="34" charset="0"/>
                <a:cs typeface="Arial" panose="020B0604020202020204" pitchFamily="34" charset="0"/>
                <a:sym typeface="Arial"/>
              </a:rPr>
              <a:t> </a:t>
            </a:r>
            <a:r>
              <a:rPr lang="en-US" sz="1400" b="1" i="0" u="none" dirty="0" err="1">
                <a:solidFill>
                  <a:srgbClr val="000000"/>
                </a:solidFill>
                <a:latin typeface="Arial" panose="020B0604020202020204" pitchFamily="34" charset="0"/>
                <a:cs typeface="Arial" panose="020B0604020202020204" pitchFamily="34" charset="0"/>
                <a:sym typeface="Arial"/>
              </a:rPr>
              <a:t>Mazumder</a:t>
            </a:r>
            <a:r>
              <a:rPr lang="en-US" sz="1400" b="1" i="0" u="none" dirty="0">
                <a:solidFill>
                  <a:srgbClr val="000000"/>
                </a:solidFill>
                <a:latin typeface="Arial" panose="020B0604020202020204" pitchFamily="34" charset="0"/>
                <a:cs typeface="Arial" panose="020B0604020202020204" pitchFamily="34" charset="0"/>
                <a:sym typeface="Arial"/>
              </a:rPr>
              <a:t>, past President of CII, and Chairman, CII National Committee on Integrity and Transparency</a:t>
            </a:r>
            <a:endParaRPr b="1" dirty="0">
              <a:latin typeface="Arial" panose="020B0604020202020204" pitchFamily="34" charset="0"/>
              <a:cs typeface="Arial" panose="020B0604020202020204" pitchFamily="34" charset="0"/>
            </a:endParaRPr>
          </a:p>
        </p:txBody>
      </p:sp>
      <p:pic>
        <p:nvPicPr>
          <p:cNvPr id="387" name="Google Shape;387;p77"/>
          <p:cNvPicPr preferRelativeResize="0"/>
          <p:nvPr/>
        </p:nvPicPr>
        <p:blipFill rotWithShape="1">
          <a:blip r:embed="rId3">
            <a:alphaModFix/>
          </a:blip>
          <a:srcRect t="5644" b="28633"/>
          <a:stretch/>
        </p:blipFill>
        <p:spPr>
          <a:xfrm>
            <a:off x="922069" y="2182197"/>
            <a:ext cx="1742400" cy="1618200"/>
          </a:xfrm>
          <a:prstGeom prst="ellipse">
            <a:avLst/>
          </a:prstGeom>
          <a:noFill/>
          <a:ln w="63500" cap="rnd" cmpd="sng">
            <a:solidFill>
              <a:schemeClr val="dk1"/>
            </a:solidFill>
            <a:prstDash val="solid"/>
            <a:round/>
            <a:headEnd type="none" w="sm" len="sm"/>
            <a:tailEnd type="none" w="sm" len="sm"/>
          </a:ln>
          <a:effectLst>
            <a:outerShdw blurRad="381000" dist="292100" dir="5400000" sx="-80000" sy="-18000" rotWithShape="0">
              <a:srgbClr val="000000">
                <a:alpha val="0"/>
              </a:srgbClr>
            </a:outerShdw>
          </a:effectLst>
        </p:spPr>
      </p:pic>
      <p:pic>
        <p:nvPicPr>
          <p:cNvPr id="388" name="Google Shape;388;p77"/>
          <p:cNvPicPr preferRelativeResize="0"/>
          <p:nvPr/>
        </p:nvPicPr>
        <p:blipFill rotWithShape="1">
          <a:blip r:embed="rId4">
            <a:alphaModFix/>
          </a:blip>
          <a:srcRect l="21917" r="11442"/>
          <a:stretch/>
        </p:blipFill>
        <p:spPr>
          <a:xfrm>
            <a:off x="4830765" y="2248425"/>
            <a:ext cx="1742400" cy="16182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pic>
        <p:nvPicPr>
          <p:cNvPr id="389" name="Google Shape;389;p77"/>
          <p:cNvPicPr preferRelativeResize="0"/>
          <p:nvPr/>
        </p:nvPicPr>
        <p:blipFill rotWithShape="1">
          <a:blip r:embed="rId5">
            <a:alphaModFix/>
          </a:blip>
          <a:srcRect l="19617" t="4153" r="19610" b="4153"/>
          <a:stretch/>
        </p:blipFill>
        <p:spPr>
          <a:xfrm>
            <a:off x="8698209" y="2210508"/>
            <a:ext cx="1742400" cy="161827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04"/>
          <p:cNvSpPr txBox="1">
            <a:spLocks noGrp="1"/>
          </p:cNvSpPr>
          <p:nvPr>
            <p:ph type="title" idx="4294967295"/>
          </p:nvPr>
        </p:nvSpPr>
        <p:spPr>
          <a:xfrm>
            <a:off x="700644" y="295275"/>
            <a:ext cx="9642764" cy="482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800"/>
              <a:buNone/>
            </a:pPr>
            <a:r>
              <a:rPr lang="en-US" sz="2800" b="1" i="0" u="none" dirty="0">
                <a:solidFill>
                  <a:srgbClr val="231F20"/>
                </a:solidFill>
                <a:latin typeface="Arial" panose="020B0604020202020204" pitchFamily="34" charset="0"/>
                <a:cs typeface="Arial" panose="020B0604020202020204" pitchFamily="34" charset="0"/>
                <a:sym typeface="Arial"/>
              </a:rPr>
              <a:t>Establishing Trust Through Transparent Reporting </a:t>
            </a:r>
            <a:endParaRPr dirty="0">
              <a:latin typeface="Arial" panose="020B0604020202020204" pitchFamily="34" charset="0"/>
              <a:cs typeface="Arial" panose="020B0604020202020204" pitchFamily="34" charset="0"/>
            </a:endParaRPr>
          </a:p>
        </p:txBody>
      </p:sp>
      <p:pic>
        <p:nvPicPr>
          <p:cNvPr id="659" name="Google Shape;659;p104"/>
          <p:cNvPicPr preferRelativeResize="0"/>
          <p:nvPr/>
        </p:nvPicPr>
        <p:blipFill rotWithShape="1">
          <a:blip r:embed="rId3">
            <a:alphaModFix/>
          </a:blip>
          <a:srcRect/>
          <a:stretch/>
        </p:blipFill>
        <p:spPr>
          <a:xfrm>
            <a:off x="923925" y="2016125"/>
            <a:ext cx="5949950" cy="4564062"/>
          </a:xfrm>
          <a:prstGeom prst="rect">
            <a:avLst/>
          </a:prstGeom>
          <a:noFill/>
          <a:ln>
            <a:noFill/>
          </a:ln>
        </p:spPr>
      </p:pic>
      <p:sp>
        <p:nvSpPr>
          <p:cNvPr id="660" name="Google Shape;660;p104"/>
          <p:cNvSpPr txBox="1"/>
          <p:nvPr/>
        </p:nvSpPr>
        <p:spPr>
          <a:xfrm>
            <a:off x="1060450" y="1171575"/>
            <a:ext cx="5813425" cy="56673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dirty="0">
                <a:solidFill>
                  <a:srgbClr val="000000"/>
                </a:solidFill>
                <a:latin typeface="Arial" panose="020B0604020202020204" pitchFamily="34" charset="0"/>
                <a:cs typeface="Arial" panose="020B0604020202020204" pitchFamily="34" charset="0"/>
                <a:sym typeface="Arial"/>
              </a:rPr>
              <a:t>World’s Most Ethical </a:t>
            </a:r>
            <a:r>
              <a:rPr lang="en-US" sz="1800" dirty="0">
                <a:latin typeface="Arial" panose="020B0604020202020204" pitchFamily="34" charset="0"/>
                <a:cs typeface="Arial" panose="020B0604020202020204" pitchFamily="34" charset="0"/>
              </a:rPr>
              <a:t>Companies h</a:t>
            </a:r>
            <a:r>
              <a:rPr lang="en-US" sz="1800" b="0" i="0" u="none" dirty="0">
                <a:solidFill>
                  <a:srgbClr val="000000"/>
                </a:solidFill>
                <a:latin typeface="Arial" panose="020B0604020202020204" pitchFamily="34" charset="0"/>
                <a:cs typeface="Arial" panose="020B0604020202020204" pitchFamily="34" charset="0"/>
                <a:sym typeface="Arial"/>
              </a:rPr>
              <a:t>onorees communicating the number, types, and outcomes of reported concerns and investigations</a:t>
            </a:r>
            <a:endParaRPr dirty="0">
              <a:latin typeface="Arial" panose="020B0604020202020204" pitchFamily="34" charset="0"/>
              <a:cs typeface="Arial" panose="020B0604020202020204" pitchFamily="34" charset="0"/>
            </a:endParaRPr>
          </a:p>
        </p:txBody>
      </p:sp>
      <p:sp>
        <p:nvSpPr>
          <p:cNvPr id="661" name="Google Shape;661;p104"/>
          <p:cNvSpPr txBox="1"/>
          <p:nvPr/>
        </p:nvSpPr>
        <p:spPr>
          <a:xfrm>
            <a:off x="6873875" y="2073275"/>
            <a:ext cx="5170487" cy="84296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dirty="0">
                <a:solidFill>
                  <a:srgbClr val="000000"/>
                </a:solidFill>
                <a:latin typeface="Arial" panose="020B0604020202020204" pitchFamily="34" charset="0"/>
                <a:cs typeface="Arial" panose="020B0604020202020204" pitchFamily="34" charset="0"/>
                <a:sym typeface="Arial"/>
              </a:rPr>
              <a:t>Honorees are in near universal agreement that sharing reporting and investigations data outside of board meetings is a best practice</a:t>
            </a:r>
            <a:endParaRPr dirty="0">
              <a:latin typeface="Arial" panose="020B0604020202020204" pitchFamily="34" charset="0"/>
              <a:cs typeface="Arial" panose="020B0604020202020204" pitchFamily="34" charset="0"/>
            </a:endParaRPr>
          </a:p>
        </p:txBody>
      </p:sp>
      <p:sp>
        <p:nvSpPr>
          <p:cNvPr id="662" name="Google Shape;662;p104"/>
          <p:cNvSpPr txBox="1"/>
          <p:nvPr/>
        </p:nvSpPr>
        <p:spPr>
          <a:xfrm>
            <a:off x="6873875" y="4154487"/>
            <a:ext cx="5170487" cy="56673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chemeClr val="accent2"/>
              </a:buClr>
              <a:buSzPts val="1800"/>
              <a:buFont typeface="Arial"/>
              <a:buNone/>
            </a:pPr>
            <a:r>
              <a:rPr lang="en-US" sz="1800" b="0" i="0" u="none">
                <a:solidFill>
                  <a:schemeClr val="accent2"/>
                </a:solidFill>
                <a:latin typeface="Arial" panose="020B0604020202020204" pitchFamily="34" charset="0"/>
                <a:cs typeface="Arial" panose="020B0604020202020204" pitchFamily="34" charset="0"/>
                <a:sym typeface="Arial"/>
              </a:rPr>
              <a:t>The rate of honorees sharing this information with </a:t>
            </a:r>
            <a:r>
              <a:rPr lang="en-US" sz="1800" b="0" i="0" u="sng">
                <a:solidFill>
                  <a:schemeClr val="accent2"/>
                </a:solidFill>
                <a:latin typeface="Arial" panose="020B0604020202020204" pitchFamily="34" charset="0"/>
                <a:cs typeface="Arial" panose="020B0604020202020204" pitchFamily="34" charset="0"/>
                <a:sym typeface="Arial"/>
              </a:rPr>
              <a:t>all employees </a:t>
            </a:r>
            <a:r>
              <a:rPr lang="en-US" sz="1800" b="0" i="0" u="none">
                <a:solidFill>
                  <a:schemeClr val="accent2"/>
                </a:solidFill>
                <a:latin typeface="Arial" panose="020B0604020202020204" pitchFamily="34" charset="0"/>
                <a:cs typeface="Arial" panose="020B0604020202020204" pitchFamily="34" charset="0"/>
                <a:sym typeface="Arial"/>
              </a:rPr>
              <a:t>has increased 2.5x</a:t>
            </a:r>
            <a:endParaRPr>
              <a:latin typeface="Arial" panose="020B0604020202020204" pitchFamily="34" charset="0"/>
              <a:cs typeface="Arial" panose="020B0604020202020204" pitchFamily="34" charset="0"/>
            </a:endParaRPr>
          </a:p>
        </p:txBody>
      </p:sp>
      <p:sp>
        <p:nvSpPr>
          <p:cNvPr id="663" name="Google Shape;663;p104"/>
          <p:cNvSpPr txBox="1"/>
          <p:nvPr/>
        </p:nvSpPr>
        <p:spPr>
          <a:xfrm>
            <a:off x="6873875" y="4799012"/>
            <a:ext cx="5013325" cy="56832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70C0"/>
              </a:buClr>
              <a:buSzPts val="1800"/>
              <a:buFont typeface="Arial"/>
              <a:buNone/>
            </a:pPr>
            <a:r>
              <a:rPr lang="en-US" sz="1800" b="0" i="0" u="none">
                <a:solidFill>
                  <a:srgbClr val="0070C0"/>
                </a:solidFill>
                <a:latin typeface="Arial" panose="020B0604020202020204" pitchFamily="34" charset="0"/>
                <a:cs typeface="Arial" panose="020B0604020202020204" pitchFamily="34" charset="0"/>
                <a:sym typeface="Arial"/>
              </a:rPr>
              <a:t>And those communicating about reporting and investigations </a:t>
            </a:r>
            <a:r>
              <a:rPr lang="en-US" sz="1800" b="0" i="0" u="sng">
                <a:solidFill>
                  <a:srgbClr val="0070C0"/>
                </a:solidFill>
                <a:latin typeface="Arial" panose="020B0604020202020204" pitchFamily="34" charset="0"/>
                <a:cs typeface="Arial" panose="020B0604020202020204" pitchFamily="34" charset="0"/>
                <a:sym typeface="Arial"/>
              </a:rPr>
              <a:t>publicly</a:t>
            </a:r>
            <a:r>
              <a:rPr lang="en-US" sz="1800" b="0" i="0" u="none">
                <a:solidFill>
                  <a:srgbClr val="0070C0"/>
                </a:solidFill>
                <a:latin typeface="Arial" panose="020B0604020202020204" pitchFamily="34" charset="0"/>
                <a:cs typeface="Arial" panose="020B0604020202020204" pitchFamily="34" charset="0"/>
                <a:sym typeface="Arial"/>
              </a:rPr>
              <a:t> has jumped nearly 3x</a:t>
            </a:r>
            <a:endParaRPr>
              <a:latin typeface="Arial" panose="020B0604020202020204" pitchFamily="34" charset="0"/>
              <a:cs typeface="Arial" panose="020B0604020202020204" pitchFamily="34" charset="0"/>
            </a:endParaRPr>
          </a:p>
        </p:txBody>
      </p:sp>
      <p:sp>
        <p:nvSpPr>
          <p:cNvPr id="664" name="Google Shape;664;p104"/>
          <p:cNvSpPr txBox="1"/>
          <p:nvPr/>
        </p:nvSpPr>
        <p:spPr>
          <a:xfrm>
            <a:off x="1044575" y="6565900"/>
            <a:ext cx="4389437" cy="1666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A5A5A5"/>
              </a:buClr>
              <a:buSzPts val="1000"/>
              <a:buFont typeface="Helvetica Neue"/>
              <a:buNone/>
            </a:pPr>
            <a:r>
              <a:rPr lang="en-US" sz="1000" b="0" i="0" u="none">
                <a:solidFill>
                  <a:srgbClr val="A5A5A5"/>
                </a:solidFill>
                <a:latin typeface="Arial" panose="020B0604020202020204" pitchFamily="34" charset="0"/>
                <a:ea typeface="Helvetica Neue"/>
                <a:cs typeface="Arial" panose="020B0604020202020204" pitchFamily="34" charset="0"/>
                <a:sym typeface="Helvetica Neue"/>
              </a:rPr>
              <a:t>Source: 2019 </a:t>
            </a:r>
            <a:r>
              <a:rPr lang="en-US" sz="1000" b="0" i="1" u="none">
                <a:solidFill>
                  <a:srgbClr val="A5A5A5"/>
                </a:solidFill>
                <a:latin typeface="Arial" panose="020B0604020202020204" pitchFamily="34" charset="0"/>
                <a:ea typeface="Helvetica Neue"/>
                <a:cs typeface="Arial" panose="020B0604020202020204" pitchFamily="34" charset="0"/>
                <a:sym typeface="Helvetica Neue"/>
              </a:rPr>
              <a:t>World’s Most Ethical Companies </a:t>
            </a:r>
            <a:r>
              <a:rPr lang="en-US" sz="1000" b="0" i="0" u="none">
                <a:solidFill>
                  <a:srgbClr val="A5A5A5"/>
                </a:solidFill>
                <a:latin typeface="Arial" panose="020B0604020202020204" pitchFamily="34" charset="0"/>
                <a:ea typeface="Helvetica Neue"/>
                <a:cs typeface="Arial" panose="020B0604020202020204" pitchFamily="34" charset="0"/>
                <a:sym typeface="Helvetica Neue"/>
              </a:rPr>
              <a:t>Data Set. Ethisphere</a:t>
            </a:r>
            <a:endParaRPr>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5"/>
          <p:cNvSpPr txBox="1">
            <a:spLocks noGrp="1"/>
          </p:cNvSpPr>
          <p:nvPr>
            <p:ph type="title" idx="4294967295"/>
          </p:nvPr>
        </p:nvSpPr>
        <p:spPr>
          <a:xfrm>
            <a:off x="688769" y="393700"/>
            <a:ext cx="9144000" cy="482600"/>
          </a:xfrm>
          <a:prstGeom prst="rect">
            <a:avLst/>
          </a:prstGeom>
          <a:noFill/>
          <a:ln>
            <a:noFill/>
          </a:ln>
        </p:spPr>
        <p:txBody>
          <a:bodyPr spcFirstLastPara="1" wrap="square" lIns="0" tIns="0" rIns="0" bIns="0" anchor="ctr" anchorCtr="0">
            <a:noAutofit/>
          </a:bodyPr>
          <a:lstStyle/>
          <a:p>
            <a:pPr lvl="0">
              <a:lnSpc>
                <a:spcPct val="90000"/>
              </a:lnSpc>
              <a:buSzPts val="2800"/>
            </a:pPr>
            <a:r>
              <a:rPr lang="en-US" sz="2800" b="1" dirty="0">
                <a:solidFill>
                  <a:srgbClr val="231F20"/>
                </a:solidFill>
                <a:latin typeface="Arial" panose="020B0604020202020204" pitchFamily="34" charset="0"/>
                <a:cs typeface="Arial" panose="020B0604020202020204" pitchFamily="34" charset="0"/>
              </a:rPr>
              <a:t>JLL: Ethics Everywhere Program Components</a:t>
            </a:r>
            <a:endParaRPr dirty="0">
              <a:latin typeface="Arial" panose="020B0604020202020204" pitchFamily="34" charset="0"/>
              <a:cs typeface="Arial" panose="020B0604020202020204" pitchFamily="34" charset="0"/>
            </a:endParaRPr>
          </a:p>
        </p:txBody>
      </p:sp>
      <p:sp>
        <p:nvSpPr>
          <p:cNvPr id="672" name="Google Shape;672;p105"/>
          <p:cNvSpPr txBox="1"/>
          <p:nvPr/>
        </p:nvSpPr>
        <p:spPr>
          <a:xfrm>
            <a:off x="1060450" y="6307137"/>
            <a:ext cx="9744075" cy="21431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7F7F7F"/>
              </a:buClr>
              <a:buSzPts val="1000"/>
              <a:buFont typeface="Helvetica Neue"/>
              <a:buNone/>
            </a:pPr>
            <a:r>
              <a:rPr lang="en-US" sz="1000" b="0" i="0" u="none" dirty="0">
                <a:solidFill>
                  <a:srgbClr val="7F7F7F"/>
                </a:solidFill>
                <a:latin typeface="Arial" panose="020B0604020202020204" pitchFamily="34" charset="0"/>
                <a:ea typeface="Helvetica Neue"/>
                <a:cs typeface="Arial" panose="020B0604020202020204" pitchFamily="34" charset="0"/>
                <a:sym typeface="Helvetica Neue"/>
              </a:rPr>
              <a:t>Source: </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https://</a:t>
            </a:r>
            <a:r>
              <a:rPr lang="en-US" sz="1000" b="0" i="0" u="none" dirty="0" err="1">
                <a:solidFill>
                  <a:srgbClr val="000000"/>
                </a:solidFill>
                <a:latin typeface="Arial" panose="020B0604020202020204" pitchFamily="34" charset="0"/>
                <a:ea typeface="Helvetica Neue"/>
                <a:cs typeface="Arial" panose="020B0604020202020204" pitchFamily="34" charset="0"/>
                <a:sym typeface="Helvetica Neue"/>
              </a:rPr>
              <a:t>www.us.jll.com</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/content/dam/</a:t>
            </a:r>
            <a:r>
              <a:rPr lang="en-US" sz="1000" b="0" i="0" u="none" dirty="0" err="1">
                <a:solidFill>
                  <a:srgbClr val="000000"/>
                </a:solidFill>
                <a:latin typeface="Arial" panose="020B0604020202020204" pitchFamily="34" charset="0"/>
                <a:ea typeface="Helvetica Neue"/>
                <a:cs typeface="Arial" panose="020B0604020202020204" pitchFamily="34" charset="0"/>
                <a:sym typeface="Helvetica Neue"/>
              </a:rPr>
              <a:t>jll</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-com/images/company-information/2017-Ethics-Everywhere-Annual-Report.pdf</a:t>
            </a:r>
            <a:endParaRPr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30A98C0-1D3F-8846-8157-1ED32D53BD80}"/>
              </a:ext>
            </a:extLst>
          </p:cNvPr>
          <p:cNvPicPr>
            <a:picLocks noChangeAspect="1"/>
          </p:cNvPicPr>
          <p:nvPr/>
        </p:nvPicPr>
        <p:blipFill>
          <a:blip r:embed="rId3"/>
          <a:stretch>
            <a:fillRect/>
          </a:stretch>
        </p:blipFill>
        <p:spPr>
          <a:xfrm>
            <a:off x="688769" y="1352811"/>
            <a:ext cx="6660038" cy="3144034"/>
          </a:xfrm>
          <a:prstGeom prst="rect">
            <a:avLst/>
          </a:prstGeom>
          <a:effectLst>
            <a:outerShdw blurRad="292100" dist="139700" dir="2700000" algn="ctr" rotWithShape="0">
              <a:srgbClr val="000000">
                <a:alpha val="6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5"/>
          <p:cNvSpPr txBox="1">
            <a:spLocks noGrp="1"/>
          </p:cNvSpPr>
          <p:nvPr>
            <p:ph type="title" idx="4294967295"/>
          </p:nvPr>
        </p:nvSpPr>
        <p:spPr>
          <a:xfrm>
            <a:off x="688769" y="393700"/>
            <a:ext cx="9144000" cy="482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800"/>
              <a:buNone/>
            </a:pPr>
            <a:r>
              <a:rPr lang="en-US" sz="2800" b="1" i="0" u="none" dirty="0">
                <a:solidFill>
                  <a:srgbClr val="231F20"/>
                </a:solidFill>
                <a:latin typeface="Arial" panose="020B0604020202020204" pitchFamily="34" charset="0"/>
                <a:cs typeface="Arial" panose="020B0604020202020204" pitchFamily="34" charset="0"/>
                <a:sym typeface="Arial"/>
              </a:rPr>
              <a:t>Establishing Trust Through Transparent Reporting </a:t>
            </a:r>
            <a:endParaRPr dirty="0">
              <a:latin typeface="Arial" panose="020B0604020202020204" pitchFamily="34" charset="0"/>
              <a:cs typeface="Arial" panose="020B0604020202020204" pitchFamily="34" charset="0"/>
            </a:endParaRPr>
          </a:p>
        </p:txBody>
      </p:sp>
      <p:pic>
        <p:nvPicPr>
          <p:cNvPr id="671" name="Google Shape;671;p105"/>
          <p:cNvPicPr preferRelativeResize="0"/>
          <p:nvPr/>
        </p:nvPicPr>
        <p:blipFill rotWithShape="1">
          <a:blip r:embed="rId3">
            <a:alphaModFix/>
          </a:blip>
          <a:srcRect/>
          <a:stretch/>
        </p:blipFill>
        <p:spPr>
          <a:xfrm>
            <a:off x="922338" y="898525"/>
            <a:ext cx="3209925" cy="4135438"/>
          </a:xfrm>
          <a:prstGeom prst="rect">
            <a:avLst/>
          </a:prstGeom>
          <a:noFill/>
          <a:ln>
            <a:noFill/>
          </a:ln>
          <a:effectLst>
            <a:outerShdw blurRad="292100" dist="139700" dir="2700000" algn="tl" rotWithShape="0">
              <a:srgbClr val="333333">
                <a:alpha val="63137"/>
              </a:srgbClr>
            </a:outerShdw>
          </a:effectLst>
        </p:spPr>
      </p:pic>
      <p:sp>
        <p:nvSpPr>
          <p:cNvPr id="672" name="Google Shape;672;p105"/>
          <p:cNvSpPr txBox="1"/>
          <p:nvPr/>
        </p:nvSpPr>
        <p:spPr>
          <a:xfrm>
            <a:off x="1060450" y="6307137"/>
            <a:ext cx="9744075" cy="21431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7F7F7F"/>
              </a:buClr>
              <a:buSzPts val="1000"/>
              <a:buFont typeface="Helvetica Neue"/>
              <a:buNone/>
            </a:pPr>
            <a:r>
              <a:rPr lang="en-US" sz="1000" b="0" i="0" u="none" dirty="0">
                <a:solidFill>
                  <a:srgbClr val="7F7F7F"/>
                </a:solidFill>
                <a:latin typeface="Arial" panose="020B0604020202020204" pitchFamily="34" charset="0"/>
                <a:ea typeface="Helvetica Neue"/>
                <a:cs typeface="Arial" panose="020B0604020202020204" pitchFamily="34" charset="0"/>
                <a:sym typeface="Helvetica Neue"/>
              </a:rPr>
              <a:t>Source: </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hlinkClick r:id="rId4"/>
              </a:rPr>
              <a:t>https://www.us.jll.com/content/dam/jll-com/images/company-information/2017-Ethics-Everywhere-Annual-Report.pdf</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 </a:t>
            </a:r>
            <a:endParaRPr dirty="0">
              <a:latin typeface="Arial" panose="020B0604020202020204" pitchFamily="34" charset="0"/>
              <a:cs typeface="Arial" panose="020B0604020202020204" pitchFamily="34" charset="0"/>
            </a:endParaRPr>
          </a:p>
        </p:txBody>
      </p:sp>
      <p:pic>
        <p:nvPicPr>
          <p:cNvPr id="673" name="Google Shape;673;p105"/>
          <p:cNvPicPr preferRelativeResize="0"/>
          <p:nvPr/>
        </p:nvPicPr>
        <p:blipFill rotWithShape="1">
          <a:blip r:embed="rId5">
            <a:alphaModFix/>
          </a:blip>
          <a:srcRect/>
          <a:stretch/>
        </p:blipFill>
        <p:spPr>
          <a:xfrm>
            <a:off x="2325688" y="2052638"/>
            <a:ext cx="4327525" cy="3990975"/>
          </a:xfrm>
          <a:prstGeom prst="rect">
            <a:avLst/>
          </a:prstGeom>
          <a:noFill/>
          <a:ln>
            <a:noFill/>
          </a:ln>
          <a:effectLst>
            <a:outerShdw blurRad="292100" dist="139700" dir="2700000" algn="tl" rotWithShape="0">
              <a:srgbClr val="333333">
                <a:alpha val="63137"/>
              </a:srgbClr>
            </a:outerShdw>
          </a:effectLst>
        </p:spPr>
      </p:pic>
      <p:pic>
        <p:nvPicPr>
          <p:cNvPr id="674" name="Google Shape;674;p105"/>
          <p:cNvPicPr preferRelativeResize="0"/>
          <p:nvPr/>
        </p:nvPicPr>
        <p:blipFill rotWithShape="1">
          <a:blip r:embed="rId6">
            <a:alphaModFix/>
          </a:blip>
          <a:srcRect/>
          <a:stretch/>
        </p:blipFill>
        <p:spPr>
          <a:xfrm>
            <a:off x="5834063" y="1585913"/>
            <a:ext cx="5989637" cy="1946275"/>
          </a:xfrm>
          <a:prstGeom prst="rect">
            <a:avLst/>
          </a:prstGeom>
          <a:noFill/>
          <a:ln>
            <a:noFill/>
          </a:ln>
          <a:effectLst>
            <a:outerShdw blurRad="292100" dist="139700" dir="2700000" algn="tl" rotWithShape="0">
              <a:srgbClr val="333333">
                <a:alpha val="63137"/>
              </a:srgbClr>
            </a:outerShdw>
          </a:effectLst>
        </p:spPr>
      </p:pic>
      <p:pic>
        <p:nvPicPr>
          <p:cNvPr id="7" name="Picture 6">
            <a:extLst>
              <a:ext uri="{FF2B5EF4-FFF2-40B4-BE49-F238E27FC236}">
                <a16:creationId xmlns:a16="http://schemas.microsoft.com/office/drawing/2014/main" id="{E3F04684-F5A0-B940-B344-2B68C7834772}"/>
              </a:ext>
            </a:extLst>
          </p:cNvPr>
          <p:cNvPicPr>
            <a:picLocks noChangeAspect="1"/>
          </p:cNvPicPr>
          <p:nvPr/>
        </p:nvPicPr>
        <p:blipFill>
          <a:blip r:embed="rId7"/>
          <a:stretch>
            <a:fillRect/>
          </a:stretch>
        </p:blipFill>
        <p:spPr>
          <a:xfrm>
            <a:off x="7212991" y="3713162"/>
            <a:ext cx="4254500" cy="1206500"/>
          </a:xfrm>
          <a:prstGeom prst="rect">
            <a:avLst/>
          </a:prstGeom>
          <a:effectLst>
            <a:outerShdw blurRad="292100" dist="139700" dir="2700000" algn="ctr" rotWithShape="0">
              <a:srgbClr val="000000">
                <a:alpha val="63000"/>
              </a:srgbClr>
            </a:outerShdw>
          </a:effectLst>
        </p:spPr>
      </p:pic>
      <p:pic>
        <p:nvPicPr>
          <p:cNvPr id="8" name="Picture 7">
            <a:extLst>
              <a:ext uri="{FF2B5EF4-FFF2-40B4-BE49-F238E27FC236}">
                <a16:creationId xmlns:a16="http://schemas.microsoft.com/office/drawing/2014/main" id="{C0B4A74E-A2B1-CD4F-B002-D86873EF2AA7}"/>
              </a:ext>
            </a:extLst>
          </p:cNvPr>
          <p:cNvPicPr>
            <a:picLocks noChangeAspect="1"/>
          </p:cNvPicPr>
          <p:nvPr/>
        </p:nvPicPr>
        <p:blipFill>
          <a:blip r:embed="rId8"/>
          <a:stretch>
            <a:fillRect/>
          </a:stretch>
        </p:blipFill>
        <p:spPr>
          <a:xfrm>
            <a:off x="7200291" y="4722813"/>
            <a:ext cx="4267200" cy="1320800"/>
          </a:xfrm>
          <a:prstGeom prst="rect">
            <a:avLst/>
          </a:prstGeom>
          <a:effectLst>
            <a:outerShdw blurRad="292100" dist="139700" dir="2700000" algn="ctr" rotWithShape="0">
              <a:srgbClr val="000000">
                <a:alpha val="63000"/>
              </a:srgbClr>
            </a:outerShdw>
          </a:effectLst>
        </p:spPr>
      </p:pic>
    </p:spTree>
    <p:extLst>
      <p:ext uri="{BB962C8B-B14F-4D97-AF65-F5344CB8AC3E}">
        <p14:creationId xmlns:p14="http://schemas.microsoft.com/office/powerpoint/2010/main" val="3348994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6"/>
          <p:cNvSpPr txBox="1"/>
          <p:nvPr/>
        </p:nvSpPr>
        <p:spPr>
          <a:xfrm>
            <a:off x="612775" y="314325"/>
            <a:ext cx="10466387" cy="1477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2800" b="1" i="0" u="none" dirty="0">
                <a:solidFill>
                  <a:srgbClr val="000000"/>
                </a:solidFill>
                <a:latin typeface="Arial" panose="020B0604020202020204" pitchFamily="34" charset="0"/>
                <a:ea typeface="Helvetica Neue"/>
                <a:cs typeface="Arial" panose="020B0604020202020204" pitchFamily="34" charset="0"/>
                <a:sym typeface="Helvetica Neue"/>
              </a:rPr>
              <a:t>The #</a:t>
            </a:r>
            <a:r>
              <a:rPr lang="en-US" sz="2800" b="1" i="0" u="none" dirty="0" err="1">
                <a:solidFill>
                  <a:srgbClr val="000000"/>
                </a:solidFill>
                <a:latin typeface="Arial" panose="020B0604020202020204" pitchFamily="34" charset="0"/>
                <a:ea typeface="Helvetica Neue"/>
                <a:cs typeface="Arial" panose="020B0604020202020204" pitchFamily="34" charset="0"/>
                <a:sym typeface="Helvetica Neue"/>
              </a:rPr>
              <a:t>MeToo</a:t>
            </a:r>
            <a:r>
              <a:rPr lang="en-US" sz="2800" b="1" i="0" u="none" dirty="0">
                <a:solidFill>
                  <a:srgbClr val="000000"/>
                </a:solidFill>
                <a:latin typeface="Arial" panose="020B0604020202020204" pitchFamily="34" charset="0"/>
                <a:ea typeface="Helvetica Neue"/>
                <a:cs typeface="Arial" panose="020B0604020202020204" pitchFamily="34" charset="0"/>
                <a:sym typeface="Helvetica Neue"/>
              </a:rPr>
              <a:t> Movement Has Amplified Concerns About Workplace Conduct Throughout the Region</a:t>
            </a:r>
            <a:endParaRPr sz="12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200" b="0" i="0" u="none" dirty="0">
              <a:solidFill>
                <a:srgbClr val="000000"/>
              </a:solidFill>
              <a:latin typeface="Arial" panose="020B0604020202020204" pitchFamily="34" charset="0"/>
              <a:cs typeface="Arial" panose="020B0604020202020204" pitchFamily="34" charset="0"/>
              <a:sym typeface="Arial"/>
            </a:endParaRPr>
          </a:p>
        </p:txBody>
      </p:sp>
      <p:sp>
        <p:nvSpPr>
          <p:cNvPr id="681" name="Google Shape;681;p106"/>
          <p:cNvSpPr txBox="1"/>
          <p:nvPr/>
        </p:nvSpPr>
        <p:spPr>
          <a:xfrm>
            <a:off x="612775" y="6369050"/>
            <a:ext cx="159385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1" u="none">
                <a:solidFill>
                  <a:srgbClr val="7B7B7B"/>
                </a:solidFill>
                <a:latin typeface="Arial" panose="020B0604020202020204" pitchFamily="34" charset="0"/>
                <a:ea typeface="Helvetica Neue"/>
                <a:cs typeface="Arial" panose="020B0604020202020204" pitchFamily="34" charset="0"/>
                <a:sym typeface="Helvetica Neue"/>
              </a:rPr>
              <a:t>Source: India Today</a:t>
            </a:r>
            <a:endParaRPr>
              <a:latin typeface="Arial" panose="020B0604020202020204" pitchFamily="34" charset="0"/>
              <a:cs typeface="Arial" panose="020B0604020202020204" pitchFamily="34" charset="0"/>
            </a:endParaRPr>
          </a:p>
        </p:txBody>
      </p:sp>
      <p:pic>
        <p:nvPicPr>
          <p:cNvPr id="682" name="Google Shape;682;p106"/>
          <p:cNvPicPr preferRelativeResize="0"/>
          <p:nvPr/>
        </p:nvPicPr>
        <p:blipFill rotWithShape="1">
          <a:blip r:embed="rId3">
            <a:alphaModFix/>
          </a:blip>
          <a:srcRect/>
          <a:stretch/>
        </p:blipFill>
        <p:spPr>
          <a:xfrm>
            <a:off x="746125" y="1457325"/>
            <a:ext cx="3408362" cy="4911725"/>
          </a:xfrm>
          <a:prstGeom prst="rect">
            <a:avLst/>
          </a:prstGeom>
          <a:noFill/>
          <a:ln>
            <a:noFill/>
          </a:ln>
        </p:spPr>
      </p:pic>
      <p:pic>
        <p:nvPicPr>
          <p:cNvPr id="683" name="Google Shape;683;p106"/>
          <p:cNvPicPr preferRelativeResize="0"/>
          <p:nvPr/>
        </p:nvPicPr>
        <p:blipFill rotWithShape="1">
          <a:blip r:embed="rId4">
            <a:alphaModFix/>
          </a:blip>
          <a:srcRect/>
          <a:stretch/>
        </p:blipFill>
        <p:spPr>
          <a:xfrm>
            <a:off x="4279900" y="1457325"/>
            <a:ext cx="3863975" cy="4200525"/>
          </a:xfrm>
          <a:prstGeom prst="rect">
            <a:avLst/>
          </a:prstGeom>
          <a:noFill/>
          <a:ln>
            <a:noFill/>
          </a:ln>
        </p:spPr>
      </p:pic>
      <p:sp>
        <p:nvSpPr>
          <p:cNvPr id="684" name="Google Shape;684;p106"/>
          <p:cNvSpPr txBox="1"/>
          <p:nvPr/>
        </p:nvSpPr>
        <p:spPr>
          <a:xfrm>
            <a:off x="4511675" y="6369050"/>
            <a:ext cx="106521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1" u="none">
                <a:solidFill>
                  <a:srgbClr val="7B7B7B"/>
                </a:solidFill>
                <a:latin typeface="Arial" panose="020B0604020202020204" pitchFamily="34" charset="0"/>
                <a:ea typeface="Helvetica Neue"/>
                <a:cs typeface="Arial" panose="020B0604020202020204" pitchFamily="34" charset="0"/>
                <a:sym typeface="Helvetica Neue"/>
              </a:rPr>
              <a:t>Source: NPR</a:t>
            </a:r>
            <a:endParaRPr>
              <a:latin typeface="Arial" panose="020B0604020202020204" pitchFamily="34" charset="0"/>
              <a:cs typeface="Arial" panose="020B0604020202020204" pitchFamily="34" charset="0"/>
            </a:endParaRPr>
          </a:p>
        </p:txBody>
      </p:sp>
      <p:pic>
        <p:nvPicPr>
          <p:cNvPr id="685" name="Google Shape;685;p106"/>
          <p:cNvPicPr preferRelativeResize="0"/>
          <p:nvPr/>
        </p:nvPicPr>
        <p:blipFill rotWithShape="1">
          <a:blip r:embed="rId5">
            <a:alphaModFix/>
          </a:blip>
          <a:srcRect/>
          <a:stretch/>
        </p:blipFill>
        <p:spPr>
          <a:xfrm>
            <a:off x="7943850" y="1457325"/>
            <a:ext cx="3794125" cy="4200525"/>
          </a:xfrm>
          <a:prstGeom prst="rect">
            <a:avLst/>
          </a:prstGeom>
          <a:noFill/>
          <a:ln>
            <a:noFill/>
          </a:ln>
        </p:spPr>
      </p:pic>
      <p:sp>
        <p:nvSpPr>
          <p:cNvPr id="686" name="Google Shape;686;p106"/>
          <p:cNvSpPr txBox="1"/>
          <p:nvPr/>
        </p:nvSpPr>
        <p:spPr>
          <a:xfrm>
            <a:off x="7943850" y="6383337"/>
            <a:ext cx="22098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1" u="none">
                <a:solidFill>
                  <a:srgbClr val="7B7B7B"/>
                </a:solidFill>
                <a:latin typeface="Arial" panose="020B0604020202020204" pitchFamily="34" charset="0"/>
                <a:ea typeface="Helvetica Neue"/>
                <a:cs typeface="Arial" panose="020B0604020202020204" pitchFamily="34" charset="0"/>
                <a:sym typeface="Helvetica Neue"/>
              </a:rPr>
              <a:t>Source: The New York Times</a:t>
            </a:r>
            <a:endParaRPr>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07"/>
          <p:cNvSpPr txBox="1">
            <a:spLocks noGrp="1"/>
          </p:cNvSpPr>
          <p:nvPr>
            <p:ph type="title" idx="4294967295"/>
          </p:nvPr>
        </p:nvSpPr>
        <p:spPr>
          <a:xfrm>
            <a:off x="711200" y="266700"/>
            <a:ext cx="8636000" cy="5175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Impact of Harassment on Employee Attitudes</a:t>
            </a:r>
            <a:endParaRPr dirty="0">
              <a:latin typeface="Arial" panose="020B0604020202020204" pitchFamily="34" charset="0"/>
              <a:cs typeface="Arial" panose="020B0604020202020204" pitchFamily="34" charset="0"/>
            </a:endParaRPr>
          </a:p>
        </p:txBody>
      </p:sp>
      <p:sp>
        <p:nvSpPr>
          <p:cNvPr id="693" name="Google Shape;693;p107"/>
          <p:cNvSpPr txBox="1"/>
          <p:nvPr/>
        </p:nvSpPr>
        <p:spPr>
          <a:xfrm>
            <a:off x="904875" y="4775200"/>
            <a:ext cx="10131425" cy="1816100"/>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rgbClr val="000000"/>
              </a:buClr>
              <a:buSzPts val="2000"/>
              <a:buFont typeface="Arial"/>
              <a:buNone/>
            </a:pPr>
            <a:endParaRPr sz="2000" b="0" i="0" u="none" dirty="0">
              <a:solidFill>
                <a:srgbClr val="000000"/>
              </a:solidFill>
              <a:latin typeface="Arial" panose="020B0604020202020204" pitchFamily="34" charset="0"/>
              <a:cs typeface="Arial" panose="020B0604020202020204" pitchFamily="34" charset="0"/>
              <a:sym typeface="Arial"/>
            </a:endParaRPr>
          </a:p>
          <a:p>
            <a:pPr marL="46990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2400" b="0" i="0" u="none" dirty="0">
                <a:solidFill>
                  <a:srgbClr val="000000"/>
                </a:solidFill>
                <a:latin typeface="Arial" panose="020B0604020202020204" pitchFamily="34" charset="0"/>
                <a:cs typeface="Arial" panose="020B0604020202020204" pitchFamily="34" charset="0"/>
                <a:sym typeface="Arial"/>
              </a:rPr>
              <a:t>Sense of organizational justice harmed by harassment</a:t>
            </a:r>
            <a:endParaRPr sz="1400" b="0" i="0" u="none" dirty="0">
              <a:solidFill>
                <a:srgbClr val="000000"/>
              </a:solidFill>
              <a:latin typeface="Arial" panose="020B0604020202020204" pitchFamily="34" charset="0"/>
              <a:cs typeface="Arial" panose="020B0604020202020204" pitchFamily="34" charset="0"/>
              <a:sym typeface="Arial"/>
            </a:endParaRPr>
          </a:p>
          <a:p>
            <a:pPr marL="46990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2400" b="0" i="0" u="none" dirty="0">
                <a:solidFill>
                  <a:srgbClr val="000000"/>
                </a:solidFill>
                <a:latin typeface="Arial" panose="020B0604020202020204" pitchFamily="34" charset="0"/>
                <a:cs typeface="Arial" panose="020B0604020202020204" pitchFamily="34" charset="0"/>
                <a:sym typeface="Arial"/>
              </a:rPr>
              <a:t>Victims and witnesses less likely to trust co-workers and leadership</a:t>
            </a:r>
            <a:endParaRPr sz="1400" b="0" i="0" u="none" dirty="0">
              <a:solidFill>
                <a:srgbClr val="000000"/>
              </a:solidFill>
              <a:latin typeface="Arial" panose="020B0604020202020204" pitchFamily="34" charset="0"/>
              <a:cs typeface="Arial" panose="020B0604020202020204" pitchFamily="34" charset="0"/>
              <a:sym typeface="Arial"/>
            </a:endParaRPr>
          </a:p>
          <a:p>
            <a:pPr marL="46990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2400" b="0" i="0" u="none" dirty="0">
                <a:solidFill>
                  <a:srgbClr val="000000"/>
                </a:solidFill>
                <a:latin typeface="Arial" panose="020B0604020202020204" pitchFamily="34" charset="0"/>
                <a:cs typeface="Arial" panose="020B0604020202020204" pitchFamily="34" charset="0"/>
                <a:sym typeface="Arial"/>
              </a:rPr>
              <a:t>Victims more likely to leave; impact on health and well-being</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pic>
        <p:nvPicPr>
          <p:cNvPr id="694" name="Google Shape;694;p107"/>
          <p:cNvPicPr preferRelativeResize="0"/>
          <p:nvPr/>
        </p:nvPicPr>
        <p:blipFill rotWithShape="1">
          <a:blip r:embed="rId3">
            <a:alphaModFix/>
          </a:blip>
          <a:srcRect/>
          <a:stretch/>
        </p:blipFill>
        <p:spPr>
          <a:xfrm>
            <a:off x="904875" y="1409701"/>
            <a:ext cx="3551237" cy="3560762"/>
          </a:xfrm>
          <a:prstGeom prst="rect">
            <a:avLst/>
          </a:prstGeom>
          <a:noFill/>
          <a:ln w="9525" cap="flat" cmpd="sng">
            <a:solidFill>
              <a:schemeClr val="dk1"/>
            </a:solidFill>
            <a:prstDash val="solid"/>
            <a:round/>
            <a:headEnd type="none" w="sm" len="sm"/>
            <a:tailEnd type="none" w="sm" len="sm"/>
          </a:ln>
        </p:spPr>
      </p:pic>
      <p:pic>
        <p:nvPicPr>
          <p:cNvPr id="695" name="Google Shape;695;p107"/>
          <p:cNvPicPr preferRelativeResize="0"/>
          <p:nvPr/>
        </p:nvPicPr>
        <p:blipFill rotWithShape="1">
          <a:blip r:embed="rId4">
            <a:alphaModFix/>
          </a:blip>
          <a:srcRect/>
          <a:stretch/>
        </p:blipFill>
        <p:spPr>
          <a:xfrm>
            <a:off x="8165683" y="1400176"/>
            <a:ext cx="3692525" cy="3560762"/>
          </a:xfrm>
          <a:prstGeom prst="rect">
            <a:avLst/>
          </a:prstGeom>
          <a:noFill/>
          <a:ln w="9525" cap="flat" cmpd="sng">
            <a:solidFill>
              <a:schemeClr val="dk1"/>
            </a:solidFill>
            <a:prstDash val="solid"/>
            <a:round/>
            <a:headEnd type="none" w="sm" len="sm"/>
            <a:tailEnd type="none" w="sm" len="sm"/>
          </a:ln>
        </p:spPr>
      </p:pic>
      <p:pic>
        <p:nvPicPr>
          <p:cNvPr id="696" name="Google Shape;696;p107"/>
          <p:cNvPicPr preferRelativeResize="0"/>
          <p:nvPr/>
        </p:nvPicPr>
        <p:blipFill rotWithShape="1">
          <a:blip r:embed="rId5">
            <a:alphaModFix/>
          </a:blip>
          <a:srcRect/>
          <a:stretch/>
        </p:blipFill>
        <p:spPr>
          <a:xfrm>
            <a:off x="4524946" y="1400176"/>
            <a:ext cx="3587750" cy="3570287"/>
          </a:xfrm>
          <a:prstGeom prst="rect">
            <a:avLst/>
          </a:prstGeom>
          <a:noFill/>
          <a:ln w="9525" cap="flat" cmpd="sng">
            <a:solidFill>
              <a:schemeClr val="dk1"/>
            </a:solidFill>
            <a:prstDash val="solid"/>
            <a:round/>
            <a:headEnd type="none" w="sm" len="sm"/>
            <a:tailEnd type="none" w="sm" len="sm"/>
          </a:ln>
        </p:spPr>
      </p:pic>
      <p:sp>
        <p:nvSpPr>
          <p:cNvPr id="697" name="Google Shape;697;p107"/>
          <p:cNvSpPr txBox="1"/>
          <p:nvPr/>
        </p:nvSpPr>
        <p:spPr>
          <a:xfrm>
            <a:off x="612774" y="6369050"/>
            <a:ext cx="5841291" cy="522287"/>
          </a:xfrm>
          <a:prstGeom prst="rect">
            <a:avLst/>
          </a:prstGeom>
          <a:noFill/>
          <a:ln>
            <a:noFill/>
          </a:ln>
        </p:spPr>
        <p:txBody>
          <a:bodyPr spcFirstLastPara="1" wrap="square" lIns="91425" tIns="45700" rIns="91425" bIns="45700" anchor="t" anchorCtr="0">
            <a:noAutofit/>
          </a:bodyPr>
          <a:lstStyle/>
          <a:p>
            <a:pPr lvl="0">
              <a:buClr>
                <a:srgbClr val="999999"/>
              </a:buClr>
              <a:buSzPts val="1400"/>
            </a:pPr>
            <a:r>
              <a:rPr lang="en-US" sz="1400" b="0" i="1" u="none" dirty="0">
                <a:solidFill>
                  <a:srgbClr val="999999"/>
                </a:solidFill>
                <a:latin typeface="Arial" panose="020B0604020202020204" pitchFamily="34" charset="0"/>
                <a:ea typeface="Calibri"/>
                <a:cs typeface="Arial" panose="020B0604020202020204" pitchFamily="34" charset="0"/>
                <a:sym typeface="Calibri"/>
              </a:rPr>
              <a:t>Source: </a:t>
            </a:r>
            <a:r>
              <a:rPr lang="en-US" sz="1400" b="0" u="none" dirty="0">
                <a:solidFill>
                  <a:srgbClr val="999999"/>
                </a:solidFill>
                <a:latin typeface="Arial" panose="020B0604020202020204" pitchFamily="34" charset="0"/>
                <a:ea typeface="Calibri"/>
                <a:cs typeface="Arial" panose="020B0604020202020204" pitchFamily="34" charset="0"/>
                <a:sym typeface="Calibri"/>
              </a:rPr>
              <a:t>Ethisphere s</a:t>
            </a:r>
            <a:r>
              <a:rPr lang="en-US" dirty="0">
                <a:solidFill>
                  <a:srgbClr val="999999"/>
                </a:solidFill>
                <a:latin typeface="Arial" panose="020B0604020202020204" pitchFamily="34" charset="0"/>
                <a:ea typeface="Calibri"/>
                <a:cs typeface="Arial" panose="020B0604020202020204" pitchFamily="34" charset="0"/>
                <a:sym typeface="Calibri"/>
              </a:rPr>
              <a:t>pecial report</a:t>
            </a:r>
            <a:r>
              <a:rPr lang="en-US" sz="1400" b="0" u="none" dirty="0">
                <a:solidFill>
                  <a:srgbClr val="999999"/>
                </a:solidFill>
                <a:latin typeface="Arial" panose="020B0604020202020204" pitchFamily="34" charset="0"/>
                <a:ea typeface="Calibri"/>
                <a:cs typeface="Arial" panose="020B0604020202020204" pitchFamily="34" charset="0"/>
                <a:sym typeface="Calibri"/>
              </a:rPr>
              <a:t>,</a:t>
            </a:r>
            <a:r>
              <a:rPr lang="en-US" sz="1400" b="0" i="1" u="none" dirty="0">
                <a:solidFill>
                  <a:srgbClr val="999999"/>
                </a:solidFill>
                <a:latin typeface="Arial" panose="020B0604020202020204" pitchFamily="34" charset="0"/>
                <a:ea typeface="Calibri"/>
                <a:cs typeface="Arial" panose="020B0604020202020204" pitchFamily="34" charset="0"/>
                <a:sym typeface="Calibri"/>
              </a:rPr>
              <a:t> #MeToo: A Year Into a Movement </a:t>
            </a:r>
            <a:endParaRPr sz="1400" b="0" i="0" u="none" dirty="0">
              <a:solidFill>
                <a:srgbClr val="999999"/>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999999"/>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8"/>
          <p:cNvSpPr txBox="1"/>
          <p:nvPr/>
        </p:nvSpPr>
        <p:spPr>
          <a:xfrm>
            <a:off x="612776" y="390525"/>
            <a:ext cx="9410114"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Leadership in Certain Sectors Is Facing Significant Disruption</a:t>
            </a:r>
          </a:p>
          <a:p>
            <a:pPr marL="0" marR="0" lvl="0" indent="0" algn="l" rtl="0">
              <a:lnSpc>
                <a:spcPct val="100000"/>
              </a:lnSpc>
              <a:spcBef>
                <a:spcPts val="0"/>
              </a:spcBef>
              <a:spcAft>
                <a:spcPts val="0"/>
              </a:spcAft>
              <a:buClr>
                <a:srgbClr val="000000"/>
              </a:buClr>
              <a:buSzPts val="3000"/>
              <a:buFont typeface="Helvetica Neue"/>
              <a:buNone/>
            </a:pPr>
            <a:endParaRPr dirty="0">
              <a:latin typeface="Arial" panose="020B0604020202020204" pitchFamily="34" charset="0"/>
              <a:cs typeface="Arial" panose="020B0604020202020204" pitchFamily="34" charset="0"/>
            </a:endParaRPr>
          </a:p>
        </p:txBody>
      </p:sp>
      <p:sp>
        <p:nvSpPr>
          <p:cNvPr id="704" name="Google Shape;704;p108"/>
          <p:cNvSpPr txBox="1"/>
          <p:nvPr/>
        </p:nvSpPr>
        <p:spPr>
          <a:xfrm>
            <a:off x="612775" y="6369050"/>
            <a:ext cx="164306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1" u="none">
                <a:solidFill>
                  <a:srgbClr val="7B7B7B"/>
                </a:solidFill>
                <a:latin typeface="Arial" panose="020B0604020202020204" pitchFamily="34" charset="0"/>
                <a:ea typeface="Helvetica Neue"/>
                <a:cs typeface="Arial" panose="020B0604020202020204" pitchFamily="34" charset="0"/>
                <a:sym typeface="Helvetica Neue"/>
              </a:rPr>
              <a:t>Source: Forbes India</a:t>
            </a:r>
            <a:endParaRPr>
              <a:latin typeface="Arial" panose="020B0604020202020204" pitchFamily="34" charset="0"/>
              <a:cs typeface="Arial" panose="020B0604020202020204" pitchFamily="34" charset="0"/>
            </a:endParaRPr>
          </a:p>
        </p:txBody>
      </p:sp>
      <p:sp>
        <p:nvSpPr>
          <p:cNvPr id="705" name="Google Shape;705;p108"/>
          <p:cNvSpPr txBox="1"/>
          <p:nvPr/>
        </p:nvSpPr>
        <p:spPr>
          <a:xfrm>
            <a:off x="5608637" y="2084387"/>
            <a:ext cx="6157912" cy="261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br>
              <a:rPr lang="en-US" sz="2000" b="0" i="0" u="none" dirty="0">
                <a:solidFill>
                  <a:srgbClr val="000000"/>
                </a:solidFill>
                <a:latin typeface="Arial" panose="020B0604020202020204" pitchFamily="34" charset="0"/>
                <a:ea typeface="Calibri"/>
                <a:cs typeface="Arial" panose="020B0604020202020204" pitchFamily="34" charset="0"/>
                <a:sym typeface="Calibri"/>
              </a:rPr>
            </a:br>
            <a:r>
              <a:rPr lang="en-US" sz="2400" b="0" u="none" dirty="0">
                <a:solidFill>
                  <a:srgbClr val="000000"/>
                </a:solidFill>
                <a:latin typeface="Arial" panose="020B0604020202020204" pitchFamily="34" charset="0"/>
                <a:ea typeface="Calibri"/>
                <a:cs typeface="Arial" panose="020B0604020202020204" pitchFamily="34" charset="0"/>
                <a:sym typeface="Calibri"/>
              </a:rPr>
              <a:t>“The exits of the leaders of three banks—Chanda Kochhar, former managing director and CEO of ICICI Bank, Shikha Sharma, </a:t>
            </a:r>
            <a:endParaRPr sz="1400" b="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Calibri"/>
              <a:buNone/>
            </a:pPr>
            <a:r>
              <a:rPr lang="en-US" sz="2400" b="0" u="none" dirty="0">
                <a:solidFill>
                  <a:srgbClr val="000000"/>
                </a:solidFill>
                <a:latin typeface="Arial" panose="020B0604020202020204" pitchFamily="34" charset="0"/>
                <a:ea typeface="Calibri"/>
                <a:cs typeface="Arial" panose="020B0604020202020204" pitchFamily="34" charset="0"/>
                <a:sym typeface="Calibri"/>
              </a:rPr>
              <a:t>CEO of Axis Bank, and Yes Bank’s MD and CEO Rana Kapoor—are against their wishes.”</a:t>
            </a:r>
          </a:p>
          <a:p>
            <a:pPr marL="0" marR="0" lvl="0" indent="0" algn="l" rtl="0">
              <a:lnSpc>
                <a:spcPct val="100000"/>
              </a:lnSpc>
              <a:spcBef>
                <a:spcPts val="0"/>
              </a:spcBef>
              <a:spcAft>
                <a:spcPts val="0"/>
              </a:spcAft>
              <a:buClr>
                <a:srgbClr val="000000"/>
              </a:buClr>
              <a:buSzPts val="2400"/>
              <a:buFont typeface="Calibri"/>
              <a:buNone/>
            </a:pPr>
            <a:r>
              <a:rPr lang="en-US" sz="2400" b="0" i="1" u="none" dirty="0">
                <a:solidFill>
                  <a:srgbClr val="000000"/>
                </a:solidFill>
                <a:latin typeface="Arial" panose="020B0604020202020204" pitchFamily="34" charset="0"/>
                <a:ea typeface="Calibri"/>
                <a:cs typeface="Arial" panose="020B0604020202020204" pitchFamily="34" charset="0"/>
                <a:sym typeface="Calibri"/>
              </a:rPr>
              <a:t>Forbes India</a:t>
            </a:r>
            <a:endParaRPr dirty="0">
              <a:latin typeface="Arial" panose="020B0604020202020204" pitchFamily="34" charset="0"/>
              <a:cs typeface="Arial" panose="020B0604020202020204" pitchFamily="34" charset="0"/>
            </a:endParaRPr>
          </a:p>
        </p:txBody>
      </p:sp>
      <p:pic>
        <p:nvPicPr>
          <p:cNvPr id="706" name="Google Shape;706;p108"/>
          <p:cNvPicPr preferRelativeResize="0"/>
          <p:nvPr/>
        </p:nvPicPr>
        <p:blipFill rotWithShape="1">
          <a:blip r:embed="rId3">
            <a:alphaModFix/>
          </a:blip>
          <a:srcRect/>
          <a:stretch/>
        </p:blipFill>
        <p:spPr>
          <a:xfrm>
            <a:off x="865187" y="1431262"/>
            <a:ext cx="4635500" cy="4803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9"/>
          <p:cNvSpPr txBox="1"/>
          <p:nvPr/>
        </p:nvSpPr>
        <p:spPr>
          <a:xfrm>
            <a:off x="612775" y="390525"/>
            <a:ext cx="9593109"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To Make a Difference, Companies Must Take a Stand</a:t>
            </a:r>
            <a:endParaRPr dirty="0">
              <a:latin typeface="Arial" panose="020B0604020202020204" pitchFamily="34" charset="0"/>
              <a:cs typeface="Arial" panose="020B0604020202020204" pitchFamily="34" charset="0"/>
            </a:endParaRPr>
          </a:p>
        </p:txBody>
      </p:sp>
      <p:sp>
        <p:nvSpPr>
          <p:cNvPr id="713" name="Google Shape;713;p109"/>
          <p:cNvSpPr txBox="1"/>
          <p:nvPr/>
        </p:nvSpPr>
        <p:spPr>
          <a:xfrm>
            <a:off x="612775" y="6369050"/>
            <a:ext cx="391795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1" u="none">
                <a:solidFill>
                  <a:srgbClr val="000000"/>
                </a:solidFill>
                <a:latin typeface="Arial" panose="020B0604020202020204" pitchFamily="34" charset="0"/>
                <a:ea typeface="Helvetica Neue"/>
                <a:cs typeface="Arial" panose="020B0604020202020204" pitchFamily="34" charset="0"/>
                <a:sym typeface="Helvetica Neue"/>
              </a:rPr>
              <a:t>Source: Ethisphere’s 2018 South Asia Ethics Summit</a:t>
            </a:r>
            <a:endParaRPr>
              <a:latin typeface="Arial" panose="020B0604020202020204" pitchFamily="34" charset="0"/>
              <a:cs typeface="Arial" panose="020B0604020202020204" pitchFamily="34" charset="0"/>
            </a:endParaRPr>
          </a:p>
        </p:txBody>
      </p:sp>
      <p:sp>
        <p:nvSpPr>
          <p:cNvPr id="714" name="Google Shape;714;p109"/>
          <p:cNvSpPr txBox="1"/>
          <p:nvPr/>
        </p:nvSpPr>
        <p:spPr>
          <a:xfrm>
            <a:off x="5910262" y="1265237"/>
            <a:ext cx="5438775"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0" i="0" u="none" dirty="0">
                <a:solidFill>
                  <a:srgbClr val="000000"/>
                </a:solidFill>
                <a:latin typeface="Arial" panose="020B0604020202020204" pitchFamily="34" charset="0"/>
                <a:ea typeface="Calibri"/>
                <a:cs typeface="Arial" panose="020B0604020202020204" pitchFamily="34" charset="0"/>
                <a:sym typeface="Calibri"/>
              </a:rPr>
              <a:t>“We are all aware that righteousness is the foundation of good governance. Ethics in governance means probity in conducting business with transparency and accountability.”</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Calibri"/>
              <a:buNone/>
            </a:pPr>
            <a:r>
              <a:rPr lang="en-US" sz="24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Calibri"/>
              <a:buNone/>
            </a:pPr>
            <a:r>
              <a:rPr lang="en-US" sz="2400" b="0" i="0" u="none" dirty="0">
                <a:solidFill>
                  <a:srgbClr val="000000"/>
                </a:solidFill>
                <a:latin typeface="Arial" panose="020B0604020202020204" pitchFamily="34" charset="0"/>
                <a:ea typeface="Calibri"/>
                <a:cs typeface="Arial" panose="020B0604020202020204" pitchFamily="34" charset="0"/>
                <a:sym typeface="Calibri"/>
              </a:rPr>
              <a:t>Shri Dr. </a:t>
            </a:r>
            <a:r>
              <a:rPr lang="en-US" sz="2400" b="0" i="0" u="none" dirty="0" err="1">
                <a:solidFill>
                  <a:srgbClr val="000000"/>
                </a:solidFill>
                <a:latin typeface="Arial" panose="020B0604020202020204" pitchFamily="34" charset="0"/>
                <a:ea typeface="Calibri"/>
                <a:cs typeface="Arial" panose="020B0604020202020204" pitchFamily="34" charset="0"/>
                <a:sym typeface="Calibri"/>
              </a:rPr>
              <a:t>Tejendra</a:t>
            </a:r>
            <a:r>
              <a:rPr lang="en-US" sz="2400" b="0" i="0" u="none" dirty="0">
                <a:solidFill>
                  <a:srgbClr val="000000"/>
                </a:solidFill>
                <a:latin typeface="Arial" panose="020B0604020202020204" pitchFamily="34" charset="0"/>
                <a:ea typeface="Calibri"/>
                <a:cs typeface="Arial" panose="020B0604020202020204" pitchFamily="34" charset="0"/>
                <a:sym typeface="Calibri"/>
              </a:rPr>
              <a:t> Mohan </a:t>
            </a:r>
            <a:r>
              <a:rPr lang="en-US" sz="2400" b="0" i="0" u="none" dirty="0" err="1">
                <a:solidFill>
                  <a:srgbClr val="000000"/>
                </a:solidFill>
                <a:latin typeface="Arial" panose="020B0604020202020204" pitchFamily="34" charset="0"/>
                <a:ea typeface="Calibri"/>
                <a:cs typeface="Arial" panose="020B0604020202020204" pitchFamily="34" charset="0"/>
                <a:sym typeface="Calibri"/>
              </a:rPr>
              <a:t>Bhasin</a:t>
            </a:r>
            <a:r>
              <a:rPr lang="en-US" sz="2400" b="0" i="0" u="none" dirty="0">
                <a:solidFill>
                  <a:srgbClr val="000000"/>
                </a:solidFill>
                <a:latin typeface="Arial" panose="020B0604020202020204" pitchFamily="34" charset="0"/>
                <a:ea typeface="Calibri"/>
                <a:cs typeface="Arial" panose="020B0604020202020204" pitchFamily="34" charset="0"/>
                <a:sym typeface="Calibri"/>
              </a:rPr>
              <a:t>, </a:t>
            </a:r>
            <a:br>
              <a:rPr lang="en-US" sz="2400" b="0" i="0" u="none" dirty="0">
                <a:solidFill>
                  <a:srgbClr val="000000"/>
                </a:solidFill>
                <a:latin typeface="Arial" panose="020B0604020202020204" pitchFamily="34" charset="0"/>
                <a:ea typeface="Calibri"/>
                <a:cs typeface="Arial" panose="020B0604020202020204" pitchFamily="34" charset="0"/>
                <a:sym typeface="Calibri"/>
              </a:rPr>
            </a:br>
            <a:r>
              <a:rPr lang="en-US" sz="2400" b="1" i="0" u="none" dirty="0">
                <a:solidFill>
                  <a:srgbClr val="000000"/>
                </a:solidFill>
                <a:latin typeface="Arial" panose="020B0604020202020204" pitchFamily="34" charset="0"/>
                <a:ea typeface="Calibri"/>
                <a:cs typeface="Arial" panose="020B0604020202020204" pitchFamily="34" charset="0"/>
                <a:sym typeface="Calibri"/>
              </a:rPr>
              <a:t>Central Vigilance Commission</a:t>
            </a:r>
            <a:endParaRPr dirty="0">
              <a:latin typeface="Arial" panose="020B0604020202020204" pitchFamily="34" charset="0"/>
              <a:cs typeface="Arial" panose="020B0604020202020204" pitchFamily="34" charset="0"/>
            </a:endParaRPr>
          </a:p>
        </p:txBody>
      </p:sp>
      <p:pic>
        <p:nvPicPr>
          <p:cNvPr id="715" name="Google Shape;715;p109"/>
          <p:cNvPicPr preferRelativeResize="0"/>
          <p:nvPr/>
        </p:nvPicPr>
        <p:blipFill rotWithShape="1">
          <a:blip r:embed="rId3">
            <a:alphaModFix/>
          </a:blip>
          <a:srcRect/>
          <a:stretch/>
        </p:blipFill>
        <p:spPr>
          <a:xfrm>
            <a:off x="688975" y="1714500"/>
            <a:ext cx="5045075" cy="33639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10"/>
          <p:cNvSpPr txBox="1"/>
          <p:nvPr/>
        </p:nvSpPr>
        <p:spPr>
          <a:xfrm>
            <a:off x="612775" y="390525"/>
            <a:ext cx="1025683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The Advantages of Doing Business with Integrity</a:t>
            </a:r>
            <a:endParaRPr>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a:solidFill>
                  <a:srgbClr val="000000"/>
                </a:solidFill>
                <a:latin typeface="Arial" panose="020B0604020202020204" pitchFamily="34" charset="0"/>
                <a:ea typeface="Helvetica Neue Light"/>
                <a:cs typeface="Arial" panose="020B0604020202020204" pitchFamily="34" charset="0"/>
                <a:sym typeface="Helvetica Neue Light"/>
              </a:rPr>
              <a:t>Business Case Section 3: Inspire</a:t>
            </a:r>
            <a:endParaRPr>
              <a:latin typeface="Arial" panose="020B0604020202020204" pitchFamily="34" charset="0"/>
              <a:cs typeface="Arial" panose="020B0604020202020204" pitchFamily="34" charset="0"/>
            </a:endParaRPr>
          </a:p>
        </p:txBody>
      </p:sp>
      <p:sp>
        <p:nvSpPr>
          <p:cNvPr id="722" name="Google Shape;722;p110"/>
          <p:cNvSpPr txBox="1"/>
          <p:nvPr/>
        </p:nvSpPr>
        <p:spPr>
          <a:xfrm>
            <a:off x="0" y="1582737"/>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1: Context.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Macro Global Conditions and the Intersection of the Indian Market</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explore the economic, geopolitical, and social conditions that impact today’s ethical leaders.</a:t>
            </a:r>
            <a:endParaRPr dirty="0">
              <a:latin typeface="Arial" panose="020B0604020202020204" pitchFamily="34" charset="0"/>
              <a:cs typeface="Arial" panose="020B0604020202020204" pitchFamily="34" charset="0"/>
            </a:endParaRPr>
          </a:p>
        </p:txBody>
      </p:sp>
      <p:sp>
        <p:nvSpPr>
          <p:cNvPr id="723" name="Google Shape;723;p110"/>
          <p:cNvSpPr txBox="1"/>
          <p:nvPr/>
        </p:nvSpPr>
        <p:spPr>
          <a:xfrm>
            <a:off x="0" y="278130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2: Inform.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Case Studies of Regulatory and Reputational Missteps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show examples of the costs and consequences of compliance failures.</a:t>
            </a:r>
            <a:endParaRPr dirty="0">
              <a:latin typeface="Arial" panose="020B0604020202020204" pitchFamily="34" charset="0"/>
              <a:cs typeface="Arial" panose="020B0604020202020204" pitchFamily="34" charset="0"/>
            </a:endParaRPr>
          </a:p>
        </p:txBody>
      </p:sp>
      <p:sp>
        <p:nvSpPr>
          <p:cNvPr id="724" name="Google Shape;724;p110"/>
          <p:cNvSpPr txBox="1"/>
          <p:nvPr/>
        </p:nvSpPr>
        <p:spPr>
          <a:xfrm>
            <a:off x="0" y="3981450"/>
            <a:ext cx="12192000" cy="1189037"/>
          </a:xfrm>
          <a:prstGeom prst="rect">
            <a:avLst/>
          </a:prstGeom>
          <a:solidFill>
            <a:srgbClr val="ADCC68">
              <a:alpha val="23137"/>
            </a:srgbClr>
          </a:solid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dirty="0">
                <a:solidFill>
                  <a:srgbClr val="000000"/>
                </a:solidFill>
                <a:latin typeface="Arial" panose="020B0604020202020204" pitchFamily="34" charset="0"/>
                <a:ea typeface="Helvetica Neue"/>
                <a:cs typeface="Arial" panose="020B0604020202020204" pitchFamily="34" charset="0"/>
                <a:sym typeface="Helvetica Neue"/>
              </a:rPr>
              <a:t>Section 3: Inspire. </a:t>
            </a:r>
            <a:r>
              <a:rPr lang="en-US" sz="1800" b="0" i="0" u="none" dirty="0">
                <a:solidFill>
                  <a:srgbClr val="000000"/>
                </a:solidFill>
                <a:latin typeface="Arial" panose="020B0604020202020204" pitchFamily="34" charset="0"/>
                <a:ea typeface="Helvetica Neue Light"/>
                <a:cs typeface="Arial" panose="020B0604020202020204" pitchFamily="34" charset="0"/>
                <a:sym typeface="Helvetica Neue Light"/>
              </a:rPr>
              <a:t>Leading with Business Activity and Creating Advantage</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000000"/>
              </a:buClr>
              <a:buSzPts val="1800"/>
              <a:buFont typeface="Helvetica Neue Light"/>
              <a:buNone/>
            </a:pPr>
            <a:r>
              <a:rPr lang="en-US" sz="1800" b="1" i="1" u="none" dirty="0">
                <a:solidFill>
                  <a:srgbClr val="000000"/>
                </a:solidFill>
                <a:latin typeface="Arial" panose="020B0604020202020204" pitchFamily="34" charset="0"/>
                <a:ea typeface="Helvetica Neue Light"/>
                <a:cs typeface="Arial" panose="020B0604020202020204" pitchFamily="34" charset="0"/>
                <a:sym typeface="Helvetica Neue Light"/>
              </a:rPr>
              <a:t>Slides you can use to set the stage and explore why integrity and compliance are so important.</a:t>
            </a:r>
            <a:endParaRPr b="1" dirty="0">
              <a:latin typeface="Arial" panose="020B0604020202020204" pitchFamily="34" charset="0"/>
              <a:cs typeface="Arial" panose="020B0604020202020204" pitchFamily="34" charset="0"/>
            </a:endParaRPr>
          </a:p>
        </p:txBody>
      </p:sp>
      <p:sp>
        <p:nvSpPr>
          <p:cNvPr id="725" name="Google Shape;725;p110"/>
          <p:cNvSpPr txBox="1"/>
          <p:nvPr/>
        </p:nvSpPr>
        <p:spPr>
          <a:xfrm>
            <a:off x="0" y="518001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a:solidFill>
                  <a:srgbClr val="A5A5A5"/>
                </a:solidFill>
                <a:latin typeface="Arial" panose="020B0604020202020204" pitchFamily="34" charset="0"/>
                <a:ea typeface="Helvetica Neue"/>
                <a:cs typeface="Arial" panose="020B0604020202020204" pitchFamily="34" charset="0"/>
                <a:sym typeface="Helvetica Neue"/>
              </a:rPr>
              <a:t>Section 4: Engage. </a:t>
            </a:r>
            <a:r>
              <a:rPr lang="en-US" sz="1800" b="0" i="0" u="none">
                <a:solidFill>
                  <a:srgbClr val="A5A5A5"/>
                </a:solidFill>
                <a:latin typeface="Arial" panose="020B0604020202020204" pitchFamily="34" charset="0"/>
                <a:ea typeface="Helvetica Neue Light"/>
                <a:cs typeface="Arial" panose="020B0604020202020204" pitchFamily="34" charset="0"/>
                <a:sym typeface="Helvetica Neue Light"/>
              </a:rPr>
              <a:t>Data, Practices, and Programs of Leading Companies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a:solidFill>
                  <a:srgbClr val="A5A5A5"/>
                </a:solidFill>
                <a:latin typeface="Arial" panose="020B0604020202020204" pitchFamily="34" charset="0"/>
                <a:ea typeface="Helvetica Neue Light"/>
                <a:cs typeface="Arial" panose="020B0604020202020204" pitchFamily="34" charset="0"/>
                <a:sym typeface="Helvetica Neue Light"/>
              </a:rPr>
              <a:t>Slides you can use to provide data-driven evidence of ways to further build your program and engage stakeholders.</a:t>
            </a:r>
            <a:endParaRPr>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11"/>
          <p:cNvSpPr txBox="1"/>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pic>
        <p:nvPicPr>
          <p:cNvPr id="732" name="Google Shape;732;p111"/>
          <p:cNvPicPr preferRelativeResize="0"/>
          <p:nvPr/>
        </p:nvPicPr>
        <p:blipFill rotWithShape="1">
          <a:blip r:embed="rId3">
            <a:alphaModFix/>
          </a:blip>
          <a:srcRect/>
          <a:stretch/>
        </p:blipFill>
        <p:spPr>
          <a:xfrm>
            <a:off x="0" y="23812"/>
            <a:ext cx="12192000" cy="6867525"/>
          </a:xfrm>
          <a:prstGeom prst="rect">
            <a:avLst/>
          </a:prstGeom>
          <a:noFill/>
          <a:ln>
            <a:noFill/>
          </a:ln>
        </p:spPr>
      </p:pic>
      <p:grpSp>
        <p:nvGrpSpPr>
          <p:cNvPr id="733" name="Google Shape;733;p111"/>
          <p:cNvGrpSpPr/>
          <p:nvPr/>
        </p:nvGrpSpPr>
        <p:grpSpPr>
          <a:xfrm>
            <a:off x="-114300" y="-33337"/>
            <a:ext cx="5026025" cy="5800725"/>
            <a:chOff x="679834" y="576391"/>
            <a:chExt cx="5027146" cy="5800830"/>
          </a:xfrm>
        </p:grpSpPr>
        <p:grpSp>
          <p:nvGrpSpPr>
            <p:cNvPr id="734" name="Google Shape;734;p111"/>
            <p:cNvGrpSpPr/>
            <p:nvPr/>
          </p:nvGrpSpPr>
          <p:grpSpPr>
            <a:xfrm>
              <a:off x="679834" y="576391"/>
              <a:ext cx="4701635" cy="5800830"/>
              <a:chOff x="887511" y="965568"/>
              <a:chExt cx="4701635" cy="5800830"/>
            </a:xfrm>
          </p:grpSpPr>
          <p:sp>
            <p:nvSpPr>
              <p:cNvPr id="735" name="Google Shape;735;p111"/>
              <p:cNvSpPr txBox="1"/>
              <p:nvPr/>
            </p:nvSpPr>
            <p:spPr>
              <a:xfrm>
                <a:off x="887511" y="2082231"/>
                <a:ext cx="4701635" cy="1631216"/>
              </a:xfrm>
              <a:prstGeom prst="rect">
                <a:avLst/>
              </a:prstGeom>
              <a:noFill/>
              <a:ln>
                <a:noFill/>
              </a:ln>
            </p:spPr>
            <p:txBody>
              <a:bodyPr spcFirstLastPara="1" wrap="square" lIns="91425" tIns="45700" rIns="91425" bIns="45700" anchor="t" anchorCtr="0">
                <a:noAutofit/>
              </a:bodyPr>
              <a:lstStyle/>
              <a:p>
                <a:pPr marL="0" marR="0" lvl="0" indent="0" algn="ctr" rtl="0">
                  <a:lnSpc>
                    <a:spcPct val="83000"/>
                  </a:lnSpc>
                  <a:spcBef>
                    <a:spcPts val="0"/>
                  </a:spcBef>
                  <a:spcAft>
                    <a:spcPts val="0"/>
                  </a:spcAft>
                  <a:buClr>
                    <a:srgbClr val="FFFFFF"/>
                  </a:buClr>
                  <a:buSzPts val="4800"/>
                  <a:buFont typeface="Helvetica Neue"/>
                  <a:buNone/>
                </a:pPr>
                <a:r>
                  <a:rPr lang="en-US" sz="4800" b="1" i="0" u="none" dirty="0">
                    <a:solidFill>
                      <a:srgbClr val="FFFFFF"/>
                    </a:solidFill>
                    <a:latin typeface="Arial" panose="020B0604020202020204" pitchFamily="34" charset="0"/>
                    <a:ea typeface="Helvetica Neue"/>
                    <a:cs typeface="Arial" panose="020B0604020202020204" pitchFamily="34" charset="0"/>
                    <a:sym typeface="Helvetica Neue"/>
                  </a:rPr>
                  <a:t>Be the change that you wish to see in the world.</a:t>
                </a:r>
                <a:endParaRPr dirty="0">
                  <a:latin typeface="Arial" panose="020B0604020202020204" pitchFamily="34" charset="0"/>
                  <a:cs typeface="Arial" panose="020B0604020202020204" pitchFamily="34" charset="0"/>
                </a:endParaRPr>
              </a:p>
            </p:txBody>
          </p:sp>
          <p:sp>
            <p:nvSpPr>
              <p:cNvPr id="736" name="Google Shape;736;p111"/>
              <p:cNvSpPr txBox="1"/>
              <p:nvPr/>
            </p:nvSpPr>
            <p:spPr>
              <a:xfrm>
                <a:off x="1173096" y="965568"/>
                <a:ext cx="4289195" cy="16312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9600"/>
                  <a:buFont typeface="Helvetica Neue"/>
                  <a:buNone/>
                </a:pPr>
                <a:r>
                  <a:rPr lang="en-US" sz="9600" b="1" i="0" u="none">
                    <a:solidFill>
                      <a:srgbClr val="FFFFFF"/>
                    </a:solidFill>
                    <a:latin typeface="Arial" panose="020B0604020202020204" pitchFamily="34" charset="0"/>
                    <a:ea typeface="Helvetica Neue"/>
                    <a:cs typeface="Arial" panose="020B0604020202020204" pitchFamily="34" charset="0"/>
                    <a:sym typeface="Helvetica Neue"/>
                  </a:rPr>
                  <a:t>“</a:t>
                </a:r>
                <a:endParaRPr>
                  <a:latin typeface="Arial" panose="020B0604020202020204" pitchFamily="34" charset="0"/>
                  <a:cs typeface="Arial" panose="020B0604020202020204" pitchFamily="34" charset="0"/>
                </a:endParaRPr>
              </a:p>
            </p:txBody>
          </p:sp>
          <p:sp>
            <p:nvSpPr>
              <p:cNvPr id="737" name="Google Shape;737;p111"/>
              <p:cNvSpPr txBox="1"/>
              <p:nvPr/>
            </p:nvSpPr>
            <p:spPr>
              <a:xfrm>
                <a:off x="1173133" y="5135298"/>
                <a:ext cx="4289100" cy="163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0000"/>
                  <a:buFont typeface="Helvetica Neue"/>
                  <a:buNone/>
                </a:pPr>
                <a:r>
                  <a:rPr lang="en-US" sz="10000" b="1" i="0" u="none">
                    <a:solidFill>
                      <a:srgbClr val="FFFFFF"/>
                    </a:solidFill>
                    <a:latin typeface="Arial" panose="020B0604020202020204" pitchFamily="34" charset="0"/>
                    <a:ea typeface="Helvetica Neue"/>
                    <a:cs typeface="Arial" panose="020B0604020202020204" pitchFamily="34" charset="0"/>
                    <a:sym typeface="Helvetica Neue"/>
                  </a:rPr>
                  <a:t>”</a:t>
                </a:r>
                <a:endParaRPr>
                  <a:latin typeface="Arial" panose="020B0604020202020204" pitchFamily="34" charset="0"/>
                  <a:cs typeface="Arial" panose="020B0604020202020204" pitchFamily="34" charset="0"/>
                </a:endParaRPr>
              </a:p>
            </p:txBody>
          </p:sp>
        </p:grpSp>
        <p:sp>
          <p:nvSpPr>
            <p:cNvPr id="738" name="Google Shape;738;p111"/>
            <p:cNvSpPr txBox="1"/>
            <p:nvPr/>
          </p:nvSpPr>
          <p:spPr>
            <a:xfrm>
              <a:off x="794480" y="5611130"/>
              <a:ext cx="4912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Helvetica Neue"/>
                <a:buNone/>
              </a:pPr>
              <a:r>
                <a:rPr lang="en-US" sz="2800" b="1" i="0" u="none">
                  <a:solidFill>
                    <a:srgbClr val="000000"/>
                  </a:solidFill>
                  <a:latin typeface="Arial" panose="020B0604020202020204" pitchFamily="34" charset="0"/>
                  <a:ea typeface="Helvetica Neue"/>
                  <a:cs typeface="Arial" panose="020B0604020202020204" pitchFamily="34" charset="0"/>
                  <a:sym typeface="Helvetica Neue"/>
                </a:rPr>
                <a:t>Mahatma Gandhi</a:t>
              </a:r>
              <a:endParaRPr>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12"/>
          <p:cNvSpPr txBox="1">
            <a:spLocks noGrp="1"/>
          </p:cNvSpPr>
          <p:nvPr>
            <p:ph type="title" idx="4294967295"/>
          </p:nvPr>
        </p:nvSpPr>
        <p:spPr>
          <a:xfrm>
            <a:off x="593766" y="269875"/>
            <a:ext cx="8550234" cy="54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800" b="1" i="0" u="none">
                <a:solidFill>
                  <a:srgbClr val="000000"/>
                </a:solidFill>
                <a:latin typeface="Arial"/>
                <a:ea typeface="Arial"/>
                <a:cs typeface="Arial"/>
                <a:sym typeface="Arial"/>
              </a:rPr>
              <a:t>Ethical Leadership Has Other Rewards…</a:t>
            </a:r>
            <a:endParaRPr/>
          </a:p>
        </p:txBody>
      </p:sp>
      <p:pic>
        <p:nvPicPr>
          <p:cNvPr id="745" name="Google Shape;745;p112"/>
          <p:cNvPicPr preferRelativeResize="0"/>
          <p:nvPr/>
        </p:nvPicPr>
        <p:blipFill rotWithShape="1">
          <a:blip r:embed="rId3">
            <a:alphaModFix/>
          </a:blip>
          <a:srcRect/>
          <a:stretch/>
        </p:blipFill>
        <p:spPr>
          <a:xfrm>
            <a:off x="6275117" y="1750456"/>
            <a:ext cx="5392737" cy="4017962"/>
          </a:xfrm>
          <a:prstGeom prst="rect">
            <a:avLst/>
          </a:prstGeom>
          <a:noFill/>
          <a:ln w="9525" cap="flat" cmpd="sng">
            <a:solidFill>
              <a:schemeClr val="dk1"/>
            </a:solidFill>
            <a:prstDash val="solid"/>
            <a:round/>
            <a:headEnd type="none" w="sm" len="sm"/>
            <a:tailEnd type="none" w="sm" len="sm"/>
          </a:ln>
        </p:spPr>
      </p:pic>
      <p:pic>
        <p:nvPicPr>
          <p:cNvPr id="746" name="Google Shape;746;p112"/>
          <p:cNvPicPr preferRelativeResize="0"/>
          <p:nvPr/>
        </p:nvPicPr>
        <p:blipFill rotWithShape="1">
          <a:blip r:embed="rId4">
            <a:alphaModFix/>
          </a:blip>
          <a:srcRect/>
          <a:stretch/>
        </p:blipFill>
        <p:spPr>
          <a:xfrm>
            <a:off x="712517" y="1750456"/>
            <a:ext cx="5402262" cy="3989387"/>
          </a:xfrm>
          <a:prstGeom prst="rect">
            <a:avLst/>
          </a:prstGeom>
          <a:noFill/>
          <a:ln w="9525" cap="flat" cmpd="sng">
            <a:solidFill>
              <a:schemeClr val="dk1"/>
            </a:solidFill>
            <a:prstDash val="solid"/>
            <a:round/>
            <a:headEnd type="none" w="sm" len="sm"/>
            <a:tailEnd type="none" w="sm" len="sm"/>
          </a:ln>
        </p:spPr>
      </p:pic>
      <p:sp>
        <p:nvSpPr>
          <p:cNvPr id="747" name="Google Shape;747;p112"/>
          <p:cNvSpPr txBox="1"/>
          <p:nvPr/>
        </p:nvSpPr>
        <p:spPr>
          <a:xfrm>
            <a:off x="593766" y="903287"/>
            <a:ext cx="9617034" cy="5413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0AD47"/>
              </a:buClr>
              <a:buSzPts val="2400"/>
              <a:buFont typeface="Arial"/>
              <a:buNone/>
            </a:pPr>
            <a:r>
              <a:rPr lang="en-US" sz="2400" b="1" i="0" u="none" dirty="0">
                <a:solidFill>
                  <a:srgbClr val="70AD47"/>
                </a:solidFill>
                <a:latin typeface="Arial"/>
                <a:ea typeface="Arial"/>
                <a:cs typeface="Arial"/>
                <a:sym typeface="Arial"/>
              </a:rPr>
              <a:t>The World’s Most Ethical Companies</a:t>
            </a:r>
            <a:r>
              <a:rPr lang="en-US" sz="2000" b="1" i="0" u="none" baseline="30000" dirty="0">
                <a:solidFill>
                  <a:srgbClr val="70AD47"/>
                </a:solidFill>
                <a:latin typeface="Arial"/>
                <a:ea typeface="Arial"/>
                <a:cs typeface="Arial"/>
                <a:sym typeface="Arial"/>
              </a:rPr>
              <a:t>®</a:t>
            </a:r>
            <a:r>
              <a:rPr lang="en-US" sz="2400" b="1" i="0" u="none" dirty="0">
                <a:solidFill>
                  <a:srgbClr val="70AD47"/>
                </a:solidFill>
                <a:latin typeface="Arial"/>
                <a:ea typeface="Arial"/>
                <a:cs typeface="Arial"/>
                <a:sym typeface="Arial"/>
              </a:rPr>
              <a:t> Outperform the Market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8"/>
          <p:cNvSpPr txBox="1"/>
          <p:nvPr/>
        </p:nvSpPr>
        <p:spPr>
          <a:xfrm>
            <a:off x="509587" y="1109662"/>
            <a:ext cx="11075987" cy="5421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Dear BELA South Asia Community Member,</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According to the 2019 </a:t>
            </a:r>
            <a:r>
              <a:rPr lang="en-US" sz="1200" b="0" i="1" u="sng" dirty="0">
                <a:solidFill>
                  <a:schemeClr val="hlink"/>
                </a:solidFill>
                <a:latin typeface="Arial" panose="020B0604020202020204" pitchFamily="34" charset="0"/>
                <a:cs typeface="Arial" panose="020B0604020202020204" pitchFamily="34" charset="0"/>
                <a:sym typeface="Arial"/>
                <a:hlinkClick r:id="rId3"/>
              </a:rPr>
              <a:t>Doing Business Report </a:t>
            </a:r>
            <a:r>
              <a:rPr lang="en-US" sz="1200" b="0" i="0" u="none" dirty="0">
                <a:solidFill>
                  <a:srgbClr val="000000"/>
                </a:solidFill>
                <a:latin typeface="Arial" panose="020B0604020202020204" pitchFamily="34" charset="0"/>
                <a:ea typeface="Calibri"/>
                <a:cs typeface="Arial" panose="020B0604020202020204" pitchFamily="34" charset="0"/>
                <a:sym typeface="Calibri"/>
              </a:rPr>
              <a:t>released by the World Bank, India is now ranked 77th of 190 countries assessed by the World Bank for ease of doing business. India's leap of 23 ranks is significant, considering the country’s performance also improved by 30 places last year, a rare feat for any large and diverse country the size of India. But as each of you know, over the past two years we have worked hard to address this perception through our efforts with our BELA SA Chapter. We are developing best practices that can be employed and sharing strategies and tactics for creating a more ethical environment. We also know that for our program to have maximum impact, we need to communicate and share the work we are doing.</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To that end, this presentation was developed to help guide you in your conversations with internal and external stakeholders about the importance of embracing compliance as a competitive business advantage. BELA members report using this business </a:t>
            </a:r>
            <a:r>
              <a:rPr lang="en-US" sz="1200" dirty="0">
                <a:latin typeface="Arial" panose="020B0604020202020204" pitchFamily="34" charset="0"/>
                <a:ea typeface="Calibri"/>
                <a:cs typeface="Arial" panose="020B0604020202020204" pitchFamily="34" charset="0"/>
                <a:sym typeface="Calibri"/>
              </a:rPr>
              <a:t>c</a:t>
            </a:r>
            <a:r>
              <a:rPr lang="en-US" sz="1200" b="0" i="0" u="none" dirty="0">
                <a:solidFill>
                  <a:srgbClr val="000000"/>
                </a:solidFill>
                <a:latin typeface="Arial" panose="020B0604020202020204" pitchFamily="34" charset="0"/>
                <a:ea typeface="Calibri"/>
                <a:cs typeface="Arial" panose="020B0604020202020204" pitchFamily="34" charset="0"/>
                <a:sym typeface="Calibri"/>
              </a:rPr>
              <a:t>ase deck in a myriad of ways, including:</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panose="020B0604020202020204" pitchFamily="34" charset="0"/>
              <a:ea typeface="Calibri"/>
              <a:cs typeface="Arial" panose="020B0604020202020204" pitchFamily="34" charset="0"/>
              <a:sym typeface="Calibri"/>
            </a:endParaRPr>
          </a:p>
          <a:p>
            <a:pPr marL="171450" marR="0" lvl="0" indent="-171450" algn="l" rtl="0">
              <a:lnSpc>
                <a:spcPct val="100000"/>
              </a:lnSpc>
              <a:spcBef>
                <a:spcPts val="0"/>
              </a:spcBef>
              <a:spcAft>
                <a:spcPts val="0"/>
              </a:spcAft>
              <a:buClr>
                <a:srgbClr val="000000"/>
              </a:buClr>
              <a:buSzPct val="100000"/>
              <a:buFont typeface="Arial" panose="020B0604020202020204" pitchFamily="34" charset="0"/>
              <a:buChar char="•"/>
            </a:pPr>
            <a:r>
              <a:rPr lang="en-US" sz="1200" b="0" i="0" u="none" dirty="0">
                <a:solidFill>
                  <a:srgbClr val="000000"/>
                </a:solidFill>
                <a:latin typeface="Arial" panose="020B0604020202020204" pitchFamily="34" charset="0"/>
                <a:ea typeface="Calibri"/>
                <a:cs typeface="Arial" panose="020B0604020202020204" pitchFamily="34" charset="0"/>
                <a:sym typeface="Calibri"/>
              </a:rPr>
              <a:t>Briefing regional compliance liaisons on the economic, geopolitical, and social conditions that impact today’s ethical leaders</a:t>
            </a:r>
            <a:endParaRPr sz="1400" b="0" i="0" u="none" dirty="0">
              <a:solidFill>
                <a:srgbClr val="000000"/>
              </a:solidFill>
              <a:latin typeface="Arial" panose="020B0604020202020204" pitchFamily="34" charset="0"/>
              <a:cs typeface="Arial" panose="020B0604020202020204" pitchFamily="34" charset="0"/>
              <a:sym typeface="Arial"/>
            </a:endParaRPr>
          </a:p>
          <a:p>
            <a:pPr marL="171450" marR="0" lvl="0" indent="-171450" algn="l" rtl="0">
              <a:lnSpc>
                <a:spcPct val="100000"/>
              </a:lnSpc>
              <a:spcBef>
                <a:spcPts val="0"/>
              </a:spcBef>
              <a:spcAft>
                <a:spcPts val="0"/>
              </a:spcAft>
              <a:buClr>
                <a:srgbClr val="000000"/>
              </a:buClr>
              <a:buSzPct val="100000"/>
              <a:buFont typeface="Arial" panose="020B0604020202020204" pitchFamily="34" charset="0"/>
              <a:buChar char="•"/>
            </a:pPr>
            <a:r>
              <a:rPr lang="en-US" sz="1200" b="0" i="0" u="none" dirty="0">
                <a:solidFill>
                  <a:srgbClr val="000000"/>
                </a:solidFill>
                <a:latin typeface="Arial" panose="020B0604020202020204" pitchFamily="34" charset="0"/>
                <a:ea typeface="Calibri"/>
                <a:cs typeface="Arial" panose="020B0604020202020204" pitchFamily="34" charset="0"/>
                <a:sym typeface="Calibri"/>
              </a:rPr>
              <a:t>Illustrating to business unit leaders of the costs and consequences of compliance failures</a:t>
            </a:r>
            <a:endParaRPr sz="1400" b="0" i="0" u="none" dirty="0">
              <a:solidFill>
                <a:srgbClr val="000000"/>
              </a:solidFill>
              <a:latin typeface="Arial" panose="020B0604020202020204" pitchFamily="34" charset="0"/>
              <a:cs typeface="Arial" panose="020B0604020202020204" pitchFamily="34" charset="0"/>
              <a:sym typeface="Arial"/>
            </a:endParaRPr>
          </a:p>
          <a:p>
            <a:pPr marL="171450" marR="0" lvl="0" indent="-171450" algn="l" rtl="0">
              <a:lnSpc>
                <a:spcPct val="100000"/>
              </a:lnSpc>
              <a:spcBef>
                <a:spcPts val="0"/>
              </a:spcBef>
              <a:spcAft>
                <a:spcPts val="0"/>
              </a:spcAft>
              <a:buClr>
                <a:srgbClr val="000000"/>
              </a:buClr>
              <a:buSzPct val="100000"/>
              <a:buFont typeface="Arial" panose="020B0604020202020204" pitchFamily="34" charset="0"/>
              <a:buChar char="•"/>
            </a:pPr>
            <a:r>
              <a:rPr lang="en-US" sz="1200" b="0" i="0" u="none" dirty="0">
                <a:solidFill>
                  <a:srgbClr val="000000"/>
                </a:solidFill>
                <a:latin typeface="Arial" panose="020B0604020202020204" pitchFamily="34" charset="0"/>
                <a:ea typeface="Calibri"/>
                <a:cs typeface="Arial" panose="020B0604020202020204" pitchFamily="34" charset="0"/>
                <a:sym typeface="Calibri"/>
              </a:rPr>
              <a:t>Motivating middle management by giving the business case of why integrity and compliance are so important</a:t>
            </a:r>
            <a:endParaRPr sz="1400" b="0" i="0" u="none" dirty="0">
              <a:solidFill>
                <a:srgbClr val="000000"/>
              </a:solidFill>
              <a:latin typeface="Arial" panose="020B0604020202020204" pitchFamily="34" charset="0"/>
              <a:cs typeface="Arial" panose="020B0604020202020204" pitchFamily="34" charset="0"/>
              <a:sym typeface="Arial"/>
            </a:endParaRPr>
          </a:p>
          <a:p>
            <a:pPr marL="171450" marR="0" lvl="0" indent="-171450" algn="l" rtl="0">
              <a:lnSpc>
                <a:spcPct val="100000"/>
              </a:lnSpc>
              <a:spcBef>
                <a:spcPts val="0"/>
              </a:spcBef>
              <a:spcAft>
                <a:spcPts val="0"/>
              </a:spcAft>
              <a:buClr>
                <a:srgbClr val="000000"/>
              </a:buClr>
              <a:buSzPct val="100000"/>
              <a:buFont typeface="Arial" panose="020B0604020202020204" pitchFamily="34" charset="0"/>
              <a:buChar char="•"/>
            </a:pPr>
            <a:r>
              <a:rPr lang="en-US" sz="1200" b="0" i="0" u="none" dirty="0">
                <a:solidFill>
                  <a:srgbClr val="000000"/>
                </a:solidFill>
                <a:latin typeface="Arial" panose="020B0604020202020204" pitchFamily="34" charset="0"/>
                <a:ea typeface="Calibri"/>
                <a:cs typeface="Arial" panose="020B0604020202020204" pitchFamily="34" charset="0"/>
                <a:sym typeface="Calibri"/>
              </a:rPr>
              <a:t>Convincing executive leadership through data-driven evidence of ways to further build your program and engage stakeholders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Whether using it off the shelf, customizing the slides with your own branding, or embedding relevant content into your existing leadership or board presentations, we welcome you to use these slides as you see fit.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Your continued involvement within the BELA community allows us to develop these types of resources and actionable research to empower you in your efforts. We invite you to share your thoughts about what to include in future revisions of this presentation with us. As India’s business ethics environment continues to mature, it stands to reason that the world will take notice, making India a most attractive place to conduct international business and trade. We would love to be a big part of that continued evolution, where data will show that India is a role model for other nations to follow.</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Best wishes,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Aarti Maharaj</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Managing Director, BELA South Asia</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dirty="0">
                <a:solidFill>
                  <a:srgbClr val="000000"/>
                </a:solidFill>
                <a:latin typeface="Arial" panose="020B0604020202020204" pitchFamily="34" charset="0"/>
                <a:ea typeface="Calibri"/>
                <a:cs typeface="Arial" panose="020B0604020202020204" pitchFamily="34" charset="0"/>
                <a:sym typeface="Calibri"/>
              </a:rPr>
              <a:t>Aarti.maharaj@ethisphere.com </a:t>
            </a:r>
            <a:r>
              <a:rPr lang="en-US" sz="1200" b="0" i="0" u="none" dirty="0">
                <a:solidFill>
                  <a:srgbClr val="000000"/>
                </a:solidFill>
                <a:latin typeface="Arial" panose="020B0604020202020204" pitchFamily="34" charset="0"/>
                <a:ea typeface="Helvetica Neue Light"/>
                <a:cs typeface="Arial" panose="020B0604020202020204" pitchFamily="34" charset="0"/>
                <a:sym typeface="Helvetica Neue Light"/>
              </a:rPr>
              <a:t>	</a:t>
            </a:r>
            <a:endParaRPr dirty="0">
              <a:latin typeface="Arial" panose="020B0604020202020204" pitchFamily="34" charset="0"/>
              <a:cs typeface="Arial" panose="020B0604020202020204" pitchFamily="34" charset="0"/>
            </a:endParaRPr>
          </a:p>
        </p:txBody>
      </p:sp>
      <p:sp>
        <p:nvSpPr>
          <p:cNvPr id="396" name="Google Shape;396;p78"/>
          <p:cNvSpPr txBox="1"/>
          <p:nvPr/>
        </p:nvSpPr>
        <p:spPr>
          <a:xfrm>
            <a:off x="3770312" y="5538787"/>
            <a:ext cx="3536950"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a:solidFill>
                  <a:srgbClr val="000000"/>
                </a:solidFill>
                <a:latin typeface="Arial" panose="020B0604020202020204" pitchFamily="34" charset="0"/>
                <a:ea typeface="Calibri"/>
                <a:cs typeface="Arial" panose="020B0604020202020204" pitchFamily="34" charset="0"/>
                <a:sym typeface="Calibri"/>
              </a:rPr>
              <a:t>Kevin McCormack</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a:solidFill>
                  <a:srgbClr val="000000"/>
                </a:solidFill>
                <a:latin typeface="Arial" panose="020B0604020202020204" pitchFamily="34" charset="0"/>
                <a:ea typeface="Calibri"/>
                <a:cs typeface="Arial" panose="020B0604020202020204" pitchFamily="34" charset="0"/>
                <a:sym typeface="Calibri"/>
              </a:rPr>
              <a:t>Executive Director, BELA</a:t>
            </a:r>
            <a:br>
              <a:rPr lang="en-US" sz="1200" b="0" i="0" u="none">
                <a:solidFill>
                  <a:srgbClr val="000000"/>
                </a:solidFill>
                <a:latin typeface="Arial" panose="020B0604020202020204" pitchFamily="34" charset="0"/>
                <a:ea typeface="Calibri"/>
                <a:cs typeface="Arial" panose="020B0604020202020204" pitchFamily="34" charset="0"/>
                <a:sym typeface="Calibri"/>
              </a:rPr>
            </a:br>
            <a:r>
              <a:rPr lang="en-US" sz="1200" b="0" i="0" u="none">
                <a:solidFill>
                  <a:srgbClr val="000000"/>
                </a:solidFill>
                <a:latin typeface="Arial" panose="020B0604020202020204" pitchFamily="34" charset="0"/>
                <a:ea typeface="Calibri"/>
                <a:cs typeface="Arial" panose="020B0604020202020204" pitchFamily="34" charset="0"/>
                <a:sym typeface="Calibri"/>
              </a:rPr>
              <a:t>Kevin.mccormack@ethisphere.com</a:t>
            </a:r>
            <a:endParaRPr>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3"/>
          <p:cNvSpPr txBox="1"/>
          <p:nvPr/>
        </p:nvSpPr>
        <p:spPr>
          <a:xfrm>
            <a:off x="612775" y="313173"/>
            <a:ext cx="10741025" cy="5476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3200" b="1" i="0" u="none" dirty="0">
                <a:solidFill>
                  <a:srgbClr val="000000"/>
                </a:solidFill>
                <a:latin typeface="Arial" panose="020B0604020202020204" pitchFamily="34" charset="0"/>
                <a:cs typeface="Arial" panose="020B0604020202020204" pitchFamily="34" charset="0"/>
                <a:sym typeface="Arial"/>
              </a:rPr>
              <a:t>CII: Model Code of Conduct</a:t>
            </a:r>
            <a:endParaRPr sz="1050" b="1" dirty="0">
              <a:latin typeface="Arial" panose="020B0604020202020204" pitchFamily="34" charset="0"/>
              <a:cs typeface="Arial" panose="020B0604020202020204" pitchFamily="34" charset="0"/>
            </a:endParaRPr>
          </a:p>
        </p:txBody>
      </p:sp>
      <p:pic>
        <p:nvPicPr>
          <p:cNvPr id="753" name="Google Shape;753;p113"/>
          <p:cNvPicPr preferRelativeResize="0"/>
          <p:nvPr/>
        </p:nvPicPr>
        <p:blipFill rotWithShape="1">
          <a:blip r:embed="rId3">
            <a:alphaModFix/>
          </a:blip>
          <a:srcRect/>
          <a:stretch/>
        </p:blipFill>
        <p:spPr>
          <a:xfrm>
            <a:off x="1309688" y="1223963"/>
            <a:ext cx="7877175" cy="4953000"/>
          </a:xfrm>
          <a:prstGeom prst="rect">
            <a:avLst/>
          </a:prstGeom>
          <a:noFill/>
          <a:ln w="9525" cap="flat" cmpd="sng">
            <a:solidFill>
              <a:schemeClr val="dk1"/>
            </a:solidFill>
            <a:prstDash val="solid"/>
            <a:round/>
            <a:headEnd type="none" w="sm" len="sm"/>
            <a:tailEnd type="none" w="sm" len="sm"/>
          </a:ln>
          <a:effectLst>
            <a:outerShdw blurRad="50800" dist="50800" dir="5400000" algn="ctr" rotWithShape="0">
              <a:schemeClr val="dk1">
                <a:alpha val="0"/>
              </a:schemeClr>
            </a:outerShdw>
          </a:effectLst>
        </p:spPr>
      </p:pic>
      <p:sp>
        <p:nvSpPr>
          <p:cNvPr id="754" name="Google Shape;754;p113"/>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a:buNone/>
            </a:pPr>
            <a:r>
              <a:rPr lang="en-US" sz="1000" b="0" i="0" u="none" dirty="0">
                <a:solidFill>
                  <a:srgbClr val="7F7F7F"/>
                </a:solidFill>
                <a:latin typeface="Arial" panose="020B0604020202020204" pitchFamily="34" charset="0"/>
                <a:ea typeface="Helvetica Neue"/>
                <a:cs typeface="Arial" panose="020B0604020202020204" pitchFamily="34" charset="0"/>
                <a:sym typeface="Helvetica Neue"/>
              </a:rPr>
              <a:t>Source: The Confederation of Indian Industry. </a:t>
            </a:r>
            <a:r>
              <a:rPr lang="en-US" sz="1000" b="0" i="0" u="sng" dirty="0">
                <a:solidFill>
                  <a:schemeClr val="hlink"/>
                </a:solidFill>
                <a:latin typeface="Arial" panose="020B0604020202020204" pitchFamily="34" charset="0"/>
                <a:cs typeface="Arial" panose="020B0604020202020204" pitchFamily="34" charset="0"/>
                <a:sym typeface="Arial"/>
                <a:hlinkClick r:id="rId4"/>
              </a:rPr>
              <a:t>https://www.cii.in/About.aspx</a:t>
            </a:r>
            <a:endParaRPr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14"/>
          <p:cNvSpPr txBox="1"/>
          <p:nvPr/>
        </p:nvSpPr>
        <p:spPr>
          <a:xfrm>
            <a:off x="612775" y="390525"/>
            <a:ext cx="9602787"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J.R.D TATA on the Business of Ethics and Integrity </a:t>
            </a:r>
            <a:endParaRPr>
              <a:latin typeface="Arial" panose="020B0604020202020204" pitchFamily="34" charset="0"/>
              <a:cs typeface="Arial" panose="020B0604020202020204" pitchFamily="34" charset="0"/>
            </a:endParaRPr>
          </a:p>
        </p:txBody>
      </p:sp>
      <p:sp>
        <p:nvSpPr>
          <p:cNvPr id="760" name="Google Shape;760;p114"/>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00"/>
              <a:buFont typeface="Helvetica Neue Light"/>
              <a:buNone/>
            </a:pPr>
            <a:r>
              <a:rPr lang="en-US" sz="1000" b="0" i="0" u="none">
                <a:solidFill>
                  <a:srgbClr val="7F7F7F"/>
                </a:solidFill>
                <a:latin typeface="Arial" panose="020B0604020202020204" pitchFamily="34" charset="0"/>
                <a:ea typeface="Helvetica Neue Light"/>
                <a:cs typeface="Arial" panose="020B0604020202020204" pitchFamily="34" charset="0"/>
                <a:sym typeface="Helvetica Neue Light"/>
              </a:rPr>
              <a:t>Source: The Hindu</a:t>
            </a:r>
            <a:endParaRPr>
              <a:latin typeface="Arial" panose="020B0604020202020204" pitchFamily="34" charset="0"/>
              <a:cs typeface="Arial" panose="020B0604020202020204" pitchFamily="34" charset="0"/>
            </a:endParaRPr>
          </a:p>
        </p:txBody>
      </p:sp>
      <p:sp>
        <p:nvSpPr>
          <p:cNvPr id="761" name="Google Shape;761;p114"/>
          <p:cNvSpPr txBox="1"/>
          <p:nvPr/>
        </p:nvSpPr>
        <p:spPr>
          <a:xfrm>
            <a:off x="4941887" y="2127250"/>
            <a:ext cx="7080250" cy="2678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u="none" dirty="0">
                <a:solidFill>
                  <a:srgbClr val="000000"/>
                </a:solidFill>
                <a:latin typeface="Arial" panose="020B0604020202020204" pitchFamily="34" charset="0"/>
                <a:ea typeface="Calibri"/>
                <a:cs typeface="Arial" panose="020B0604020202020204" pitchFamily="34" charset="0"/>
                <a:sym typeface="Calibri"/>
              </a:rPr>
              <a:t>"We do not claim to be more unselfish, more generous or more philanthropic than other people. But we think we started on sound and straightforward business principles, considering the interests of the shareholders our own, and the health and welfare of the employees the sure foundation of our prosperity.”</a:t>
            </a:r>
            <a:endParaRPr sz="1400" b="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Calibri"/>
              <a:buNone/>
            </a:pPr>
            <a:r>
              <a:rPr lang="en-US" sz="2400" b="1" u="none" dirty="0">
                <a:solidFill>
                  <a:srgbClr val="000000"/>
                </a:solidFill>
                <a:latin typeface="Arial" panose="020B0604020202020204" pitchFamily="34" charset="0"/>
                <a:ea typeface="Calibri"/>
                <a:cs typeface="Arial" panose="020B0604020202020204" pitchFamily="34" charset="0"/>
                <a:sym typeface="Calibri"/>
              </a:rPr>
              <a:t>Jehangir </a:t>
            </a:r>
            <a:r>
              <a:rPr lang="en-US" sz="2400" b="1" u="none" dirty="0" err="1">
                <a:solidFill>
                  <a:srgbClr val="000000"/>
                </a:solidFill>
                <a:latin typeface="Arial" panose="020B0604020202020204" pitchFamily="34" charset="0"/>
                <a:ea typeface="Calibri"/>
                <a:cs typeface="Arial" panose="020B0604020202020204" pitchFamily="34" charset="0"/>
                <a:sym typeface="Calibri"/>
              </a:rPr>
              <a:t>Ratanji</a:t>
            </a:r>
            <a:r>
              <a:rPr lang="en-US" sz="2400" b="1" u="none" dirty="0">
                <a:solidFill>
                  <a:srgbClr val="000000"/>
                </a:solidFill>
                <a:latin typeface="Arial" panose="020B0604020202020204" pitchFamily="34" charset="0"/>
                <a:ea typeface="Calibri"/>
                <a:cs typeface="Arial" panose="020B0604020202020204" pitchFamily="34" charset="0"/>
                <a:sym typeface="Calibri"/>
              </a:rPr>
              <a:t> </a:t>
            </a:r>
            <a:r>
              <a:rPr lang="en-US" sz="2400" b="1" u="none" dirty="0" err="1">
                <a:solidFill>
                  <a:srgbClr val="000000"/>
                </a:solidFill>
                <a:latin typeface="Arial" panose="020B0604020202020204" pitchFamily="34" charset="0"/>
                <a:ea typeface="Calibri"/>
                <a:cs typeface="Arial" panose="020B0604020202020204" pitchFamily="34" charset="0"/>
                <a:sym typeface="Calibri"/>
              </a:rPr>
              <a:t>Dadabhoy</a:t>
            </a:r>
            <a:r>
              <a:rPr lang="en-US" sz="2400" b="1" u="none" dirty="0">
                <a:solidFill>
                  <a:srgbClr val="000000"/>
                </a:solidFill>
                <a:latin typeface="Arial" panose="020B0604020202020204" pitchFamily="34" charset="0"/>
                <a:ea typeface="Calibri"/>
                <a:cs typeface="Arial" panose="020B0604020202020204" pitchFamily="34" charset="0"/>
                <a:sym typeface="Calibri"/>
              </a:rPr>
              <a:t> Tata</a:t>
            </a:r>
            <a:endParaRPr dirty="0">
              <a:latin typeface="Arial" panose="020B0604020202020204" pitchFamily="34" charset="0"/>
              <a:cs typeface="Arial" panose="020B0604020202020204" pitchFamily="34" charset="0"/>
            </a:endParaRPr>
          </a:p>
        </p:txBody>
      </p:sp>
      <p:pic>
        <p:nvPicPr>
          <p:cNvPr id="762" name="Google Shape;762;p114"/>
          <p:cNvPicPr preferRelativeResize="0"/>
          <p:nvPr/>
        </p:nvPicPr>
        <p:blipFill rotWithShape="1">
          <a:blip r:embed="rId3">
            <a:alphaModFix/>
          </a:blip>
          <a:srcRect/>
          <a:stretch/>
        </p:blipFill>
        <p:spPr>
          <a:xfrm>
            <a:off x="954087" y="1770062"/>
            <a:ext cx="3738562" cy="38719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15"/>
          <p:cNvPicPr preferRelativeResize="0"/>
          <p:nvPr/>
        </p:nvPicPr>
        <p:blipFill rotWithShape="1">
          <a:blip r:embed="rId3">
            <a:alphaModFix/>
          </a:blip>
          <a:srcRect l="48670" t="34188" r="21083" b="6306"/>
          <a:stretch/>
        </p:blipFill>
        <p:spPr>
          <a:xfrm>
            <a:off x="838200" y="1309687"/>
            <a:ext cx="3387725" cy="3746500"/>
          </a:xfrm>
          <a:prstGeom prst="rect">
            <a:avLst/>
          </a:prstGeom>
          <a:noFill/>
          <a:ln w="9525" cap="flat" cmpd="sng">
            <a:solidFill>
              <a:srgbClr val="7F7F7F"/>
            </a:solidFill>
            <a:prstDash val="solid"/>
            <a:miter lim="800000"/>
            <a:headEnd type="none" w="sm" len="sm"/>
            <a:tailEnd type="none" w="sm" len="sm"/>
          </a:ln>
        </p:spPr>
      </p:pic>
      <p:pic>
        <p:nvPicPr>
          <p:cNvPr id="768" name="Google Shape;768;p115"/>
          <p:cNvPicPr preferRelativeResize="0"/>
          <p:nvPr/>
        </p:nvPicPr>
        <p:blipFill rotWithShape="1">
          <a:blip r:embed="rId4">
            <a:alphaModFix/>
          </a:blip>
          <a:srcRect l="25775" t="51750" r="27557" b="19123"/>
          <a:stretch/>
        </p:blipFill>
        <p:spPr>
          <a:xfrm>
            <a:off x="2633662" y="2554287"/>
            <a:ext cx="8934450" cy="3135312"/>
          </a:xfrm>
          <a:prstGeom prst="rect">
            <a:avLst/>
          </a:prstGeom>
          <a:noFill/>
          <a:ln w="9525" cap="flat" cmpd="sng">
            <a:solidFill>
              <a:srgbClr val="262626"/>
            </a:solidFill>
            <a:prstDash val="solid"/>
            <a:miter lim="800000"/>
            <a:headEnd type="none" w="sm" len="sm"/>
            <a:tailEnd type="none" w="sm" len="sm"/>
          </a:ln>
        </p:spPr>
      </p:pic>
      <p:sp>
        <p:nvSpPr>
          <p:cNvPr id="769" name="Google Shape;769;p115"/>
          <p:cNvSpPr txBox="1"/>
          <p:nvPr/>
        </p:nvSpPr>
        <p:spPr>
          <a:xfrm>
            <a:off x="629392" y="289423"/>
            <a:ext cx="10736283" cy="5537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3200" b="1" i="0" u="none" dirty="0">
                <a:solidFill>
                  <a:srgbClr val="000000"/>
                </a:solidFill>
                <a:latin typeface="Arial"/>
                <a:ea typeface="Arial"/>
                <a:cs typeface="Arial"/>
                <a:sym typeface="Arial"/>
              </a:rPr>
              <a:t>Employers: Most Trusted Relationship</a:t>
            </a:r>
            <a:endParaRPr sz="105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16"/>
          <p:cNvSpPr txBox="1"/>
          <p:nvPr/>
        </p:nvSpPr>
        <p:spPr>
          <a:xfrm>
            <a:off x="624650" y="307400"/>
            <a:ext cx="7016750"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CEOs Emerging As A Voice </a:t>
            </a:r>
            <a:endParaRPr>
              <a:latin typeface="Arial" panose="020B0604020202020204" pitchFamily="34" charset="0"/>
              <a:cs typeface="Arial" panose="020B0604020202020204" pitchFamily="34" charset="0"/>
            </a:endParaRPr>
          </a:p>
        </p:txBody>
      </p:sp>
      <p:pic>
        <p:nvPicPr>
          <p:cNvPr id="775" name="Google Shape;775;p116"/>
          <p:cNvPicPr preferRelativeResize="0"/>
          <p:nvPr/>
        </p:nvPicPr>
        <p:blipFill rotWithShape="1">
          <a:blip r:embed="rId3">
            <a:alphaModFix/>
          </a:blip>
          <a:srcRect/>
          <a:stretch/>
        </p:blipFill>
        <p:spPr>
          <a:xfrm>
            <a:off x="7264215" y="307400"/>
            <a:ext cx="1935162" cy="885825"/>
          </a:xfrm>
          <a:prstGeom prst="rect">
            <a:avLst/>
          </a:prstGeom>
          <a:noFill/>
          <a:ln>
            <a:noFill/>
          </a:ln>
        </p:spPr>
      </p:pic>
      <p:pic>
        <p:nvPicPr>
          <p:cNvPr id="776" name="Google Shape;776;p116"/>
          <p:cNvPicPr preferRelativeResize="0"/>
          <p:nvPr/>
        </p:nvPicPr>
        <p:blipFill rotWithShape="1">
          <a:blip r:embed="rId4">
            <a:alphaModFix/>
          </a:blip>
          <a:srcRect/>
          <a:stretch/>
        </p:blipFill>
        <p:spPr>
          <a:xfrm>
            <a:off x="180975" y="1803400"/>
            <a:ext cx="6238875" cy="3440112"/>
          </a:xfrm>
          <a:prstGeom prst="rect">
            <a:avLst/>
          </a:prstGeom>
          <a:noFill/>
          <a:ln>
            <a:noFill/>
          </a:ln>
        </p:spPr>
      </p:pic>
      <p:pic>
        <p:nvPicPr>
          <p:cNvPr id="777" name="Google Shape;777;p116"/>
          <p:cNvPicPr preferRelativeResize="0"/>
          <p:nvPr/>
        </p:nvPicPr>
        <p:blipFill rotWithShape="1">
          <a:blip r:embed="rId5">
            <a:alphaModFix/>
          </a:blip>
          <a:srcRect/>
          <a:stretch/>
        </p:blipFill>
        <p:spPr>
          <a:xfrm>
            <a:off x="6727825" y="1944687"/>
            <a:ext cx="5249862" cy="28654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7"/>
          <p:cNvSpPr txBox="1"/>
          <p:nvPr/>
        </p:nvSpPr>
        <p:spPr>
          <a:xfrm>
            <a:off x="612775" y="390525"/>
            <a:ext cx="10477500"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Building Trust and Taking Action as Leaders</a:t>
            </a:r>
            <a:endParaRPr dirty="0">
              <a:latin typeface="Arial" panose="020B0604020202020204" pitchFamily="34" charset="0"/>
              <a:cs typeface="Arial" panose="020B0604020202020204" pitchFamily="34" charset="0"/>
            </a:endParaRPr>
          </a:p>
        </p:txBody>
      </p:sp>
      <p:pic>
        <p:nvPicPr>
          <p:cNvPr id="783" name="Google Shape;783;p117"/>
          <p:cNvPicPr preferRelativeResize="0"/>
          <p:nvPr/>
        </p:nvPicPr>
        <p:blipFill rotWithShape="1">
          <a:blip r:embed="rId3">
            <a:alphaModFix/>
          </a:blip>
          <a:srcRect/>
          <a:stretch/>
        </p:blipFill>
        <p:spPr>
          <a:xfrm>
            <a:off x="612775" y="1651000"/>
            <a:ext cx="5465763" cy="36449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84" name="Google Shape;784;p117"/>
          <p:cNvSpPr txBox="1"/>
          <p:nvPr/>
        </p:nvSpPr>
        <p:spPr>
          <a:xfrm>
            <a:off x="6378575" y="1849437"/>
            <a:ext cx="5554662" cy="3046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u="none" dirty="0">
                <a:solidFill>
                  <a:srgbClr val="000000"/>
                </a:solidFill>
                <a:latin typeface="Arial" panose="020B0604020202020204" pitchFamily="34" charset="0"/>
                <a:ea typeface="Calibri"/>
                <a:cs typeface="Arial" panose="020B0604020202020204" pitchFamily="34" charset="0"/>
                <a:sym typeface="Calibri"/>
              </a:rPr>
              <a:t>“The biggest role of leadership is to ensure we are taking the opportunities that are presented to take action, or make a</a:t>
            </a:r>
            <a:r>
              <a:rPr lang="en-US" dirty="0">
                <a:latin typeface="Arial" panose="020B0604020202020204" pitchFamily="34" charset="0"/>
                <a:ea typeface="Calibri"/>
                <a:cs typeface="Arial" panose="020B0604020202020204" pitchFamily="34" charset="0"/>
              </a:rPr>
              <a:t> </a:t>
            </a:r>
            <a:r>
              <a:rPr lang="en-US" sz="2400" b="0" u="none" dirty="0">
                <a:solidFill>
                  <a:srgbClr val="000000"/>
                </a:solidFill>
                <a:latin typeface="Arial" panose="020B0604020202020204" pitchFamily="34" charset="0"/>
                <a:ea typeface="Calibri"/>
                <a:cs typeface="Arial" panose="020B0604020202020204" pitchFamily="34" charset="0"/>
                <a:sym typeface="Calibri"/>
              </a:rPr>
              <a:t>comment, that sets the stage for how we want people to operate—in a way that builds trust.”</a:t>
            </a:r>
            <a:endParaRPr sz="1400" b="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Calibri"/>
              <a:buNone/>
            </a:pPr>
            <a:r>
              <a:rPr lang="en-US" sz="2400" b="1" i="0" u="none" dirty="0">
                <a:solidFill>
                  <a:srgbClr val="000000"/>
                </a:solidFill>
                <a:latin typeface="Arial" panose="020B0604020202020204" pitchFamily="34" charset="0"/>
                <a:ea typeface="Calibri"/>
                <a:cs typeface="Arial" panose="020B0604020202020204" pitchFamily="34" charset="0"/>
                <a:sym typeface="Calibri"/>
              </a:rPr>
              <a:t>Vishal </a:t>
            </a:r>
            <a:r>
              <a:rPr lang="en-US" sz="2400" b="1" i="0" u="none" dirty="0" err="1">
                <a:solidFill>
                  <a:srgbClr val="000000"/>
                </a:solidFill>
                <a:latin typeface="Arial" panose="020B0604020202020204" pitchFamily="34" charset="0"/>
                <a:ea typeface="Calibri"/>
                <a:cs typeface="Arial" panose="020B0604020202020204" pitchFamily="34" charset="0"/>
                <a:sym typeface="Calibri"/>
              </a:rPr>
              <a:t>Wanchoo</a:t>
            </a:r>
            <a:r>
              <a:rPr lang="en-US" sz="2400" b="1" i="0" u="none" dirty="0">
                <a:solidFill>
                  <a:srgbClr val="000000"/>
                </a:solidFill>
                <a:latin typeface="Arial" panose="020B0604020202020204" pitchFamily="34" charset="0"/>
                <a:ea typeface="Calibri"/>
                <a:cs typeface="Arial" panose="020B0604020202020204" pitchFamily="34" charset="0"/>
                <a:sym typeface="Calibri"/>
              </a:rPr>
              <a:t>, President and CEO, South Asia, GE</a:t>
            </a:r>
            <a:endParaRPr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8"/>
          <p:cNvSpPr txBox="1"/>
          <p:nvPr/>
        </p:nvSpPr>
        <p:spPr>
          <a:xfrm>
            <a:off x="612775" y="390525"/>
            <a:ext cx="966756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Leadership Is Hard to Define, and Good Leadership Is Even Harder</a:t>
            </a:r>
            <a:endParaRPr dirty="0">
              <a:latin typeface="Arial" panose="020B0604020202020204" pitchFamily="34" charset="0"/>
              <a:cs typeface="Arial" panose="020B0604020202020204" pitchFamily="34" charset="0"/>
            </a:endParaRPr>
          </a:p>
        </p:txBody>
      </p:sp>
      <p:sp>
        <p:nvSpPr>
          <p:cNvPr id="790" name="Google Shape;790;p118"/>
          <p:cNvSpPr txBox="1"/>
          <p:nvPr/>
        </p:nvSpPr>
        <p:spPr>
          <a:xfrm>
            <a:off x="6384925" y="2705100"/>
            <a:ext cx="5427662" cy="2216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0" u="none" dirty="0">
                <a:solidFill>
                  <a:srgbClr val="000000"/>
                </a:solidFill>
                <a:latin typeface="Arial" panose="020B0604020202020204" pitchFamily="34" charset="0"/>
                <a:ea typeface="Calibri"/>
                <a:cs typeface="Arial" panose="020B0604020202020204" pitchFamily="34" charset="0"/>
                <a:sym typeface="Calibri"/>
              </a:rPr>
              <a:t>“I wouldn’t ask anyone to do anything I wouldn’t do myself.”</a:t>
            </a:r>
            <a:endParaRPr sz="1400" b="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2400" b="1" i="0" u="none" dirty="0">
                <a:solidFill>
                  <a:srgbClr val="000000"/>
                </a:solidFill>
                <a:latin typeface="Arial" panose="020B0604020202020204" pitchFamily="34" charset="0"/>
                <a:ea typeface="Calibri"/>
                <a:cs typeface="Arial" panose="020B0604020202020204" pitchFamily="34" charset="0"/>
                <a:sym typeface="Calibri"/>
              </a:rPr>
              <a:t>Indra </a:t>
            </a:r>
            <a:r>
              <a:rPr lang="en-US" sz="2400" b="1" i="0" u="none" dirty="0" err="1">
                <a:solidFill>
                  <a:srgbClr val="000000"/>
                </a:solidFill>
                <a:latin typeface="Arial" panose="020B0604020202020204" pitchFamily="34" charset="0"/>
                <a:ea typeface="Calibri"/>
                <a:cs typeface="Arial" panose="020B0604020202020204" pitchFamily="34" charset="0"/>
                <a:sym typeface="Calibri"/>
              </a:rPr>
              <a:t>Nooyi</a:t>
            </a:r>
            <a:r>
              <a:rPr lang="en-US" sz="2400" b="1" i="0" u="none" dirty="0">
                <a:solidFill>
                  <a:srgbClr val="000000"/>
                </a:solidFill>
                <a:latin typeface="Arial" panose="020B0604020202020204" pitchFamily="34" charset="0"/>
                <a:ea typeface="Calibri"/>
                <a:cs typeface="Arial" panose="020B0604020202020204" pitchFamily="34" charset="0"/>
                <a:sym typeface="Calibri"/>
              </a:rPr>
              <a:t>, Board of Directors, Amazon, and Former Chairman and CEO, PepsiCo</a:t>
            </a:r>
            <a:br>
              <a:rPr lang="en-US" sz="1800" b="0" i="0" u="none" dirty="0">
                <a:solidFill>
                  <a:srgbClr val="000000"/>
                </a:solidFill>
                <a:latin typeface="Arial" panose="020B0604020202020204" pitchFamily="34" charset="0"/>
                <a:ea typeface="Calibri"/>
                <a:cs typeface="Arial" panose="020B0604020202020204" pitchFamily="34" charset="0"/>
                <a:sym typeface="Calibri"/>
              </a:rPr>
            </a:br>
            <a:endParaRPr dirty="0">
              <a:latin typeface="Arial" panose="020B0604020202020204" pitchFamily="34" charset="0"/>
              <a:cs typeface="Arial" panose="020B0604020202020204" pitchFamily="34" charset="0"/>
            </a:endParaRPr>
          </a:p>
        </p:txBody>
      </p:sp>
      <p:pic>
        <p:nvPicPr>
          <p:cNvPr id="791" name="Google Shape;791;p118"/>
          <p:cNvPicPr preferRelativeResize="0"/>
          <p:nvPr/>
        </p:nvPicPr>
        <p:blipFill rotWithShape="1">
          <a:blip r:embed="rId3">
            <a:alphaModFix/>
          </a:blip>
          <a:srcRect/>
          <a:stretch/>
        </p:blipFill>
        <p:spPr>
          <a:xfrm>
            <a:off x="612775" y="1946275"/>
            <a:ext cx="5684837" cy="3790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20"/>
          <p:cNvSpPr txBox="1"/>
          <p:nvPr/>
        </p:nvSpPr>
        <p:spPr>
          <a:xfrm>
            <a:off x="660275" y="390525"/>
            <a:ext cx="10477500" cy="1476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Anand Mahindra on Good Governance &amp; Ethics | Mahindra Rise</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806" name="Google Shape;806;p120"/>
          <p:cNvSpPr txBox="1"/>
          <p:nvPr/>
        </p:nvSpPr>
        <p:spPr>
          <a:xfrm>
            <a:off x="862012" y="5381625"/>
            <a:ext cx="859948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u="none" dirty="0">
                <a:solidFill>
                  <a:srgbClr val="000000"/>
                </a:solidFill>
                <a:latin typeface="Arial" panose="020B0604020202020204" pitchFamily="34" charset="0"/>
                <a:ea typeface="Calibri"/>
                <a:cs typeface="Arial" panose="020B0604020202020204" pitchFamily="34" charset="0"/>
                <a:sym typeface="Calibri"/>
              </a:rPr>
              <a:t>“We believe that doing things the right way is just as important as doing the right things.” </a:t>
            </a:r>
            <a:endParaRPr sz="1400" b="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dirty="0">
                <a:solidFill>
                  <a:srgbClr val="000000"/>
                </a:solidFill>
                <a:latin typeface="Arial" panose="020B0604020202020204" pitchFamily="34" charset="0"/>
                <a:ea typeface="Calibri"/>
                <a:cs typeface="Arial" panose="020B0604020202020204" pitchFamily="34" charset="0"/>
                <a:sym typeface="Calibri"/>
              </a:rPr>
              <a:t>Anand Mahindra, Chairman, Mahindra Group</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br>
              <a:rPr lang="en-US" sz="1800" b="0" i="0" u="none" dirty="0">
                <a:solidFill>
                  <a:srgbClr val="000000"/>
                </a:solidFill>
                <a:latin typeface="Arial" panose="020B0604020202020204" pitchFamily="34" charset="0"/>
                <a:ea typeface="Calibri"/>
                <a:cs typeface="Arial" panose="020B0604020202020204" pitchFamily="34" charset="0"/>
                <a:sym typeface="Calibri"/>
              </a:rPr>
            </a:br>
            <a:endParaRPr dirty="0">
              <a:latin typeface="Arial" panose="020B0604020202020204" pitchFamily="34" charset="0"/>
              <a:cs typeface="Arial" panose="020B0604020202020204" pitchFamily="34" charset="0"/>
            </a:endParaRPr>
          </a:p>
        </p:txBody>
      </p:sp>
      <p:pic>
        <p:nvPicPr>
          <p:cNvPr id="807" name="Google Shape;807;p120"/>
          <p:cNvPicPr preferRelativeResize="0"/>
          <p:nvPr/>
        </p:nvPicPr>
        <p:blipFill rotWithShape="1">
          <a:blip r:embed="rId3">
            <a:alphaModFix/>
          </a:blip>
          <a:srcRect/>
          <a:stretch/>
        </p:blipFill>
        <p:spPr>
          <a:xfrm>
            <a:off x="1592262" y="1428750"/>
            <a:ext cx="7432675" cy="3824287"/>
          </a:xfrm>
          <a:prstGeom prst="rect">
            <a:avLst/>
          </a:prstGeom>
          <a:noFill/>
          <a:ln>
            <a:noFill/>
          </a:ln>
        </p:spPr>
      </p:pic>
      <p:sp>
        <p:nvSpPr>
          <p:cNvPr id="808" name="Google Shape;808;p120"/>
          <p:cNvSpPr txBox="1"/>
          <p:nvPr/>
        </p:nvSpPr>
        <p:spPr>
          <a:xfrm>
            <a:off x="612775" y="6434137"/>
            <a:ext cx="60960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0" u="none" dirty="0">
                <a:solidFill>
                  <a:srgbClr val="7B7B7B"/>
                </a:solidFill>
                <a:latin typeface="Arial" panose="020B0604020202020204" pitchFamily="34" charset="0"/>
                <a:ea typeface="Helvetica Neue"/>
                <a:cs typeface="Arial" panose="020B0604020202020204" pitchFamily="34" charset="0"/>
                <a:sym typeface="Helvetica Neue"/>
              </a:rPr>
              <a:t>Source: </a:t>
            </a:r>
            <a:r>
              <a:rPr lang="en-US" sz="1000" b="0" i="0" u="sng" dirty="0">
                <a:solidFill>
                  <a:schemeClr val="hlink"/>
                </a:solidFill>
                <a:latin typeface="Arial" panose="020B0604020202020204" pitchFamily="34" charset="0"/>
                <a:cs typeface="Arial" panose="020B0604020202020204" pitchFamily="34" charset="0"/>
                <a:sym typeface="Arial"/>
                <a:hlinkClick r:id="rId4"/>
              </a:rPr>
              <a:t>https://www.youtube.com/watch?v=SRu1ADplVuM</a:t>
            </a:r>
            <a:endParaRPr dirty="0">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21"/>
          <p:cNvSpPr txBox="1"/>
          <p:nvPr/>
        </p:nvSpPr>
        <p:spPr>
          <a:xfrm>
            <a:off x="612775" y="390525"/>
            <a:ext cx="1025683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Programs and Practices of Leading Companies</a:t>
            </a: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dirty="0">
                <a:solidFill>
                  <a:srgbClr val="000000"/>
                </a:solidFill>
                <a:latin typeface="Arial" panose="020B0604020202020204" pitchFamily="34" charset="0"/>
                <a:ea typeface="Helvetica Neue Light"/>
                <a:cs typeface="Arial" panose="020B0604020202020204" pitchFamily="34" charset="0"/>
                <a:sym typeface="Helvetica Neue Light"/>
              </a:rPr>
              <a:t>Business Case Section 4: Engage</a:t>
            </a:r>
            <a:endParaRPr dirty="0">
              <a:latin typeface="Arial" panose="020B0604020202020204" pitchFamily="34" charset="0"/>
              <a:cs typeface="Arial" panose="020B0604020202020204" pitchFamily="34" charset="0"/>
            </a:endParaRPr>
          </a:p>
        </p:txBody>
      </p:sp>
      <p:sp>
        <p:nvSpPr>
          <p:cNvPr id="814" name="Google Shape;814;p121"/>
          <p:cNvSpPr txBox="1"/>
          <p:nvPr/>
        </p:nvSpPr>
        <p:spPr>
          <a:xfrm>
            <a:off x="0" y="1582737"/>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1: Context.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Macro Global Conditions and the Intersection of the Indian Market</a:t>
            </a:r>
            <a:b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b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explore the economic, geopolitical, and social conditions that impact today’s ethical leaders.</a:t>
            </a:r>
            <a:endParaRPr dirty="0">
              <a:latin typeface="Arial" panose="020B0604020202020204" pitchFamily="34" charset="0"/>
              <a:cs typeface="Arial" panose="020B0604020202020204" pitchFamily="34" charset="0"/>
            </a:endParaRPr>
          </a:p>
        </p:txBody>
      </p:sp>
      <p:sp>
        <p:nvSpPr>
          <p:cNvPr id="815" name="Google Shape;815;p121"/>
          <p:cNvSpPr txBox="1"/>
          <p:nvPr/>
        </p:nvSpPr>
        <p:spPr>
          <a:xfrm>
            <a:off x="0" y="278130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2: Inform.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Case Studies of Regulatory and Reputational Missteps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show examples of the costs and consequences of compliance failures.</a:t>
            </a:r>
            <a:endParaRPr dirty="0">
              <a:latin typeface="Arial" panose="020B0604020202020204" pitchFamily="34" charset="0"/>
              <a:cs typeface="Arial" panose="020B0604020202020204" pitchFamily="34" charset="0"/>
            </a:endParaRPr>
          </a:p>
        </p:txBody>
      </p:sp>
      <p:sp>
        <p:nvSpPr>
          <p:cNvPr id="816" name="Google Shape;816;p121"/>
          <p:cNvSpPr txBox="1"/>
          <p:nvPr/>
        </p:nvSpPr>
        <p:spPr>
          <a:xfrm>
            <a:off x="0" y="398145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3: Inspire.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Leading </a:t>
            </a:r>
            <a:r>
              <a:rPr lang="en-US" sz="1800" dirty="0">
                <a:solidFill>
                  <a:srgbClr val="A5A5A5"/>
                </a:solidFill>
                <a:latin typeface="Arial" panose="020B0604020202020204" pitchFamily="34" charset="0"/>
                <a:ea typeface="Helvetica Neue Light"/>
                <a:cs typeface="Arial" panose="020B0604020202020204" pitchFamily="34" charset="0"/>
                <a:sym typeface="Helvetica Neue Light"/>
              </a:rPr>
              <a:t>w</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ith Business Integrity and Creating Advantage</a:t>
            </a:r>
            <a:b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b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set the stage and explore why integrity and compliance are so important.</a:t>
            </a:r>
            <a:endParaRPr dirty="0">
              <a:latin typeface="Arial" panose="020B0604020202020204" pitchFamily="34" charset="0"/>
              <a:cs typeface="Arial" panose="020B0604020202020204" pitchFamily="34" charset="0"/>
            </a:endParaRPr>
          </a:p>
        </p:txBody>
      </p:sp>
      <p:sp>
        <p:nvSpPr>
          <p:cNvPr id="817" name="Google Shape;817;p121"/>
          <p:cNvSpPr txBox="1"/>
          <p:nvPr/>
        </p:nvSpPr>
        <p:spPr>
          <a:xfrm>
            <a:off x="0" y="5180012"/>
            <a:ext cx="12192000" cy="1189037"/>
          </a:xfrm>
          <a:prstGeom prst="rect">
            <a:avLst/>
          </a:prstGeom>
          <a:solidFill>
            <a:srgbClr val="ADCC68">
              <a:alpha val="23137"/>
            </a:srgbClr>
          </a:solid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dirty="0">
                <a:solidFill>
                  <a:srgbClr val="000000"/>
                </a:solidFill>
                <a:latin typeface="Arial" panose="020B0604020202020204" pitchFamily="34" charset="0"/>
                <a:ea typeface="Helvetica Neue"/>
                <a:cs typeface="Arial" panose="020B0604020202020204" pitchFamily="34" charset="0"/>
                <a:sym typeface="Helvetica Neue"/>
              </a:rPr>
              <a:t>Section 4: Engage. </a:t>
            </a:r>
            <a:r>
              <a:rPr lang="en-US" sz="1800" b="0" i="0" u="none" dirty="0">
                <a:solidFill>
                  <a:srgbClr val="000000"/>
                </a:solidFill>
                <a:latin typeface="Arial" panose="020B0604020202020204" pitchFamily="34" charset="0"/>
                <a:ea typeface="Helvetica Neue Light"/>
                <a:cs typeface="Arial" panose="020B0604020202020204" pitchFamily="34" charset="0"/>
                <a:sym typeface="Helvetica Neue Light"/>
              </a:rPr>
              <a:t>Data, Practices, and Programs Behind Leading Companies </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000000"/>
              </a:buClr>
              <a:buSzPts val="1800"/>
              <a:buFont typeface="Helvetica Neue Light"/>
              <a:buNone/>
            </a:pPr>
            <a:r>
              <a:rPr lang="en-US" sz="1800" b="1" i="1" u="none" dirty="0">
                <a:solidFill>
                  <a:srgbClr val="000000"/>
                </a:solidFill>
                <a:latin typeface="Arial" panose="020B0604020202020204" pitchFamily="34" charset="0"/>
                <a:ea typeface="Helvetica Neue Light"/>
                <a:cs typeface="Arial" panose="020B0604020202020204" pitchFamily="34" charset="0"/>
                <a:sym typeface="Helvetica Neue Light"/>
              </a:rPr>
              <a:t>Slides you can use to provide data-driven evidence of ways to further build your program and engage stakeholders.</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22"/>
          <p:cNvSpPr txBox="1"/>
          <p:nvPr/>
        </p:nvSpPr>
        <p:spPr>
          <a:xfrm>
            <a:off x="612195" y="389965"/>
            <a:ext cx="8626808" cy="1015800"/>
          </a:xfrm>
          <a:prstGeom prst="rect">
            <a:avLst/>
          </a:prstGeom>
          <a:noFill/>
          <a:ln>
            <a:noFill/>
          </a:ln>
        </p:spPr>
        <p:txBody>
          <a:bodyPr spcFirstLastPara="1" wrap="square" lIns="91425" tIns="45700" rIns="91425" bIns="45700" anchor="t" anchorCtr="0">
            <a:noAutofit/>
          </a:bodyPr>
          <a:lstStyle/>
          <a:p>
            <a:pPr lvl="0">
              <a:buSzPts val="3000"/>
            </a:pPr>
            <a:r>
              <a:rPr lang="en-US" sz="3200" dirty="0"/>
              <a:t>How India’s Largest Bank Created an Independent Ethics Function</a:t>
            </a:r>
            <a:endParaRPr sz="3000" b="1" i="0" u="none" strike="noStrike" cap="none" dirty="0">
              <a:solidFill>
                <a:srgbClr val="FF0000"/>
              </a:solidFill>
              <a:latin typeface="Arial" panose="020B0604020202020204" pitchFamily="34" charset="0"/>
              <a:ea typeface="Helvetica Neue"/>
              <a:cs typeface="Arial" panose="020B0604020202020204" pitchFamily="34" charset="0"/>
              <a:sym typeface="Helvetica Neue"/>
            </a:endParaRPr>
          </a:p>
        </p:txBody>
      </p:sp>
      <p:sp>
        <p:nvSpPr>
          <p:cNvPr id="823" name="Google Shape;823;p122"/>
          <p:cNvSpPr txBox="1"/>
          <p:nvPr/>
        </p:nvSpPr>
        <p:spPr>
          <a:xfrm>
            <a:off x="6569023" y="1629508"/>
            <a:ext cx="4685131" cy="4161692"/>
          </a:xfrm>
          <a:prstGeom prst="rect">
            <a:avLst/>
          </a:prstGeom>
          <a:noFill/>
          <a:ln>
            <a:noFill/>
          </a:ln>
        </p:spPr>
        <p:txBody>
          <a:bodyPr spcFirstLastPara="1" wrap="square" lIns="91425" tIns="45700" rIns="91425" bIns="45700" anchor="t" anchorCtr="0">
            <a:noAutofit/>
          </a:bodyPr>
          <a:lstStyle/>
          <a:p>
            <a:pPr lvl="0"/>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a:t>
            </a:r>
            <a:r>
              <a:rPr lang="en-US" sz="1600" i="0" u="none" strike="noStrike" cap="none" dirty="0">
                <a:solidFill>
                  <a:schemeClr val="dk1"/>
                </a:solidFill>
                <a:latin typeface="Arial" panose="020B0604020202020204" pitchFamily="34" charset="0"/>
                <a:ea typeface="Calibri"/>
                <a:cs typeface="Arial" panose="020B0604020202020204" pitchFamily="34" charset="0"/>
                <a:sym typeface="Calibri"/>
              </a:rPr>
              <a:t>E</a:t>
            </a:r>
            <a:r>
              <a:rPr lang="en-US" sz="1600" dirty="0"/>
              <a:t>thics is not something that can be forced upon someone. It must come from within. The best that can be done in this regard is to create an ethical infrastructure that promptly hears you when you have a dilemma, guides you when in need, and is geared to identify, correct, or punish ethical lapses.” –</a:t>
            </a:r>
            <a:r>
              <a:rPr lang="en-US" sz="1600" b="1" dirty="0">
                <a:solidFill>
                  <a:schemeClr val="dk1"/>
                </a:solidFill>
                <a:latin typeface="Arial" panose="020B0604020202020204" pitchFamily="34" charset="0"/>
                <a:cs typeface="Arial" panose="020B0604020202020204" pitchFamily="34" charset="0"/>
                <a:sym typeface="Calibri"/>
              </a:rPr>
              <a:t> Shri </a:t>
            </a:r>
            <a:r>
              <a:rPr lang="en-US" sz="1600" b="1" dirty="0"/>
              <a:t>Rajnish Kumar</a:t>
            </a:r>
            <a:r>
              <a:rPr lang="en-US" sz="1600" dirty="0"/>
              <a:t>, Chairman, SBI </a:t>
            </a:r>
          </a:p>
        </p:txBody>
      </p:sp>
      <p:pic>
        <p:nvPicPr>
          <p:cNvPr id="3" name="Picture 2">
            <a:extLst>
              <a:ext uri="{FF2B5EF4-FFF2-40B4-BE49-F238E27FC236}">
                <a16:creationId xmlns:a16="http://schemas.microsoft.com/office/drawing/2014/main" id="{3D417359-CBE3-B342-A489-8C4DC25C36DD}"/>
              </a:ext>
            </a:extLst>
          </p:cNvPr>
          <p:cNvPicPr>
            <a:picLocks noChangeAspect="1"/>
          </p:cNvPicPr>
          <p:nvPr/>
        </p:nvPicPr>
        <p:blipFill>
          <a:blip r:embed="rId3"/>
          <a:stretch>
            <a:fillRect/>
          </a:stretch>
        </p:blipFill>
        <p:spPr>
          <a:xfrm>
            <a:off x="796384" y="1629508"/>
            <a:ext cx="5513226" cy="4033688"/>
          </a:xfrm>
          <a:prstGeom prst="rect">
            <a:avLst/>
          </a:prstGeom>
        </p:spPr>
      </p:pic>
      <p:sp>
        <p:nvSpPr>
          <p:cNvPr id="8" name="Google Shape;672;p105">
            <a:extLst>
              <a:ext uri="{FF2B5EF4-FFF2-40B4-BE49-F238E27FC236}">
                <a16:creationId xmlns:a16="http://schemas.microsoft.com/office/drawing/2014/main" id="{B1024502-8C4E-1745-8F67-DA5C90814554}"/>
              </a:ext>
            </a:extLst>
          </p:cNvPr>
          <p:cNvSpPr txBox="1"/>
          <p:nvPr/>
        </p:nvSpPr>
        <p:spPr>
          <a:xfrm>
            <a:off x="796384" y="6330583"/>
            <a:ext cx="9744075" cy="214312"/>
          </a:xfrm>
          <a:prstGeom prst="rect">
            <a:avLst/>
          </a:prstGeom>
          <a:noFill/>
          <a:ln>
            <a:noFill/>
          </a:ln>
        </p:spPr>
        <p:txBody>
          <a:bodyPr spcFirstLastPara="1" wrap="square" lIns="0" tIns="12700" rIns="0" bIns="0" anchor="t" anchorCtr="0">
            <a:noAutofit/>
          </a:bodyPr>
          <a:lstStyle/>
          <a:p>
            <a:pPr marL="12700" lvl="0">
              <a:buClr>
                <a:srgbClr val="7F7F7F"/>
              </a:buClr>
              <a:buSzPts val="1000"/>
            </a:pPr>
            <a:r>
              <a:rPr lang="en-US" sz="1000" b="0" i="0" u="none" dirty="0">
                <a:solidFill>
                  <a:srgbClr val="7F7F7F"/>
                </a:solidFill>
                <a:latin typeface="Arial" panose="020B0604020202020204" pitchFamily="34" charset="0"/>
                <a:ea typeface="Helvetica Neue"/>
                <a:cs typeface="Arial" panose="020B0604020202020204" pitchFamily="34" charset="0"/>
                <a:sym typeface="Helvetica Neue"/>
              </a:rPr>
              <a:t>Source: BELA South Asia Magazine:</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 </a:t>
            </a:r>
            <a:r>
              <a:rPr lang="en-US" sz="1000" dirty="0">
                <a:hlinkClick r:id="rId4"/>
              </a:rPr>
              <a:t>https://insights.ethisphere.com/wp-content/uploads/SA-Ethisphere-Mag-Full-Web.pdf</a:t>
            </a:r>
            <a:r>
              <a:rPr lang="en-US" sz="1000" dirty="0"/>
              <a:t> </a:t>
            </a:r>
            <a:endParaRP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01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22"/>
          <p:cNvSpPr txBox="1"/>
          <p:nvPr/>
        </p:nvSpPr>
        <p:spPr>
          <a:xfrm>
            <a:off x="612195" y="389965"/>
            <a:ext cx="8626808" cy="1015800"/>
          </a:xfrm>
          <a:prstGeom prst="rect">
            <a:avLst/>
          </a:prstGeom>
          <a:noFill/>
          <a:ln>
            <a:noFill/>
          </a:ln>
        </p:spPr>
        <p:txBody>
          <a:bodyPr spcFirstLastPara="1" wrap="square" lIns="91425" tIns="45700" rIns="91425" bIns="45700" anchor="t" anchorCtr="0">
            <a:noAutofit/>
          </a:bodyPr>
          <a:lstStyle/>
          <a:p>
            <a:pPr lvl="0">
              <a:buSzPts val="3000"/>
            </a:pPr>
            <a:r>
              <a:rPr lang="en-US" sz="3200" dirty="0"/>
              <a:t>Leadership at All levels is Front and Center in Driving and Sustaining an Ethical Environment</a:t>
            </a:r>
            <a:endParaRPr sz="3000" b="1" i="0" u="none" strike="noStrike" cap="none" dirty="0">
              <a:solidFill>
                <a:srgbClr val="FF0000"/>
              </a:solidFill>
              <a:latin typeface="Arial" panose="020B0604020202020204" pitchFamily="34" charset="0"/>
              <a:ea typeface="Helvetica Neue"/>
              <a:cs typeface="Arial" panose="020B0604020202020204" pitchFamily="34" charset="0"/>
              <a:sym typeface="Helvetica Neue"/>
            </a:endParaRPr>
          </a:p>
        </p:txBody>
      </p:sp>
      <p:sp>
        <p:nvSpPr>
          <p:cNvPr id="823" name="Google Shape;823;p122"/>
          <p:cNvSpPr txBox="1"/>
          <p:nvPr/>
        </p:nvSpPr>
        <p:spPr>
          <a:xfrm>
            <a:off x="6569023" y="1793631"/>
            <a:ext cx="4685131" cy="4161692"/>
          </a:xfrm>
          <a:prstGeom prst="rect">
            <a:avLst/>
          </a:prstGeom>
          <a:noFill/>
          <a:ln>
            <a:noFill/>
          </a:ln>
        </p:spPr>
        <p:txBody>
          <a:bodyPr spcFirstLastPara="1" wrap="square" lIns="91425" tIns="45700" rIns="91425" bIns="45700" anchor="t" anchorCtr="0">
            <a:noAutofit/>
          </a:bodyPr>
          <a:lstStyle/>
          <a:p>
            <a:pPr lvl="0"/>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a:t>
            </a:r>
            <a:r>
              <a:rPr lang="en-US" sz="1600" dirty="0"/>
              <a:t>I have been part of Dell for almost a decade now, and I strongly believe that for a company to succeed, its leaders need to drive the right level of engagement (ethical or otherwise) among their teams. A successful company is one where the leaders and the team drive the culture of the business together. Integral to the Dell culture is the Dell way of doing business, which is essentially doing the right things and doing things right.</a:t>
            </a:r>
            <a:r>
              <a:rPr lang="en-US" sz="1600" b="1" dirty="0"/>
              <a:t>”</a:t>
            </a:r>
            <a:r>
              <a:rPr lang="en-US" sz="1600" dirty="0"/>
              <a:t> –</a:t>
            </a:r>
            <a:r>
              <a:rPr lang="en-US" sz="1600" b="1" dirty="0">
                <a:solidFill>
                  <a:schemeClr val="dk1"/>
                </a:solidFill>
                <a:latin typeface="Arial" panose="020B0604020202020204" pitchFamily="34" charset="0"/>
                <a:cs typeface="Arial" panose="020B0604020202020204" pitchFamily="34" charset="0"/>
                <a:sym typeface="Calibri"/>
              </a:rPr>
              <a:t> </a:t>
            </a:r>
            <a:r>
              <a:rPr lang="en-US" sz="1600" b="1" dirty="0"/>
              <a:t>Archana Sasan, </a:t>
            </a:r>
            <a:r>
              <a:rPr lang="en-US" sz="1600" dirty="0"/>
              <a:t>Vice President, Dell, India Legal and Ethics. </a:t>
            </a:r>
          </a:p>
        </p:txBody>
      </p:sp>
      <p:pic>
        <p:nvPicPr>
          <p:cNvPr id="3" name="Picture 2">
            <a:extLst>
              <a:ext uri="{FF2B5EF4-FFF2-40B4-BE49-F238E27FC236}">
                <a16:creationId xmlns:a16="http://schemas.microsoft.com/office/drawing/2014/main" id="{3D417359-CBE3-B342-A489-8C4DC25C36DD}"/>
              </a:ext>
            </a:extLst>
          </p:cNvPr>
          <p:cNvPicPr>
            <a:picLocks noChangeAspect="1"/>
          </p:cNvPicPr>
          <p:nvPr/>
        </p:nvPicPr>
        <p:blipFill>
          <a:blip r:embed="rId3"/>
          <a:stretch>
            <a:fillRect/>
          </a:stretch>
        </p:blipFill>
        <p:spPr>
          <a:xfrm>
            <a:off x="603598" y="1793631"/>
            <a:ext cx="5706012" cy="3584339"/>
          </a:xfrm>
          <a:prstGeom prst="rect">
            <a:avLst/>
          </a:prstGeom>
        </p:spPr>
      </p:pic>
      <p:sp>
        <p:nvSpPr>
          <p:cNvPr id="8" name="Google Shape;672;p105">
            <a:extLst>
              <a:ext uri="{FF2B5EF4-FFF2-40B4-BE49-F238E27FC236}">
                <a16:creationId xmlns:a16="http://schemas.microsoft.com/office/drawing/2014/main" id="{B1024502-8C4E-1745-8F67-DA5C90814554}"/>
              </a:ext>
            </a:extLst>
          </p:cNvPr>
          <p:cNvSpPr txBox="1"/>
          <p:nvPr/>
        </p:nvSpPr>
        <p:spPr>
          <a:xfrm>
            <a:off x="796384" y="6330583"/>
            <a:ext cx="9744075" cy="214312"/>
          </a:xfrm>
          <a:prstGeom prst="rect">
            <a:avLst/>
          </a:prstGeom>
          <a:noFill/>
          <a:ln>
            <a:noFill/>
          </a:ln>
        </p:spPr>
        <p:txBody>
          <a:bodyPr spcFirstLastPara="1" wrap="square" lIns="0" tIns="12700" rIns="0" bIns="0" anchor="t" anchorCtr="0">
            <a:noAutofit/>
          </a:bodyPr>
          <a:lstStyle/>
          <a:p>
            <a:pPr marL="12700" lvl="0">
              <a:buClr>
                <a:srgbClr val="7F7F7F"/>
              </a:buClr>
              <a:buSzPts val="1000"/>
            </a:pPr>
            <a:r>
              <a:rPr lang="en-US" sz="1000" b="0" i="0" u="none" dirty="0">
                <a:solidFill>
                  <a:srgbClr val="7F7F7F"/>
                </a:solidFill>
                <a:latin typeface="Arial" panose="020B0604020202020204" pitchFamily="34" charset="0"/>
                <a:ea typeface="Helvetica Neue"/>
                <a:cs typeface="Arial" panose="020B0604020202020204" pitchFamily="34" charset="0"/>
                <a:sym typeface="Helvetica Neue"/>
              </a:rPr>
              <a:t>Source: BELA South Asia Magazine:</a:t>
            </a:r>
            <a:r>
              <a:rPr lang="en-US" sz="1000" b="0" i="0" u="none" dirty="0">
                <a:solidFill>
                  <a:srgbClr val="000000"/>
                </a:solidFill>
                <a:latin typeface="Arial" panose="020B0604020202020204" pitchFamily="34" charset="0"/>
                <a:ea typeface="Helvetica Neue"/>
                <a:cs typeface="Arial" panose="020B0604020202020204" pitchFamily="34" charset="0"/>
                <a:sym typeface="Helvetica Neue"/>
              </a:rPr>
              <a:t> </a:t>
            </a:r>
            <a:r>
              <a:rPr lang="en-US" sz="1000" dirty="0">
                <a:hlinkClick r:id="rId4"/>
              </a:rPr>
              <a:t>https://insights.ethisphere.com/wp-content/uploads/SA-Ethisphere-Mag-Full-Web.pdf</a:t>
            </a:r>
            <a:r>
              <a:rPr lang="en-US" sz="1000" dirty="0"/>
              <a:t> </a:t>
            </a:r>
            <a:endParaRP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49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9"/>
          <p:cNvSpPr txBox="1"/>
          <p:nvPr/>
        </p:nvSpPr>
        <p:spPr>
          <a:xfrm>
            <a:off x="612775" y="390525"/>
            <a:ext cx="1096168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Working Committee</a:t>
            </a:r>
            <a:endParaRPr>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a:solidFill>
                  <a:srgbClr val="000000"/>
                </a:solidFill>
                <a:latin typeface="Arial" panose="020B0604020202020204" pitchFamily="34" charset="0"/>
                <a:ea typeface="Helvetica Neue Light"/>
                <a:cs typeface="Arial" panose="020B0604020202020204" pitchFamily="34" charset="0"/>
                <a:sym typeface="Helvetica Neue Light"/>
              </a:rPr>
              <a:t>Guidance from BELA South Asia Company Leaders</a:t>
            </a:r>
            <a:endParaRPr>
              <a:latin typeface="Arial" panose="020B0604020202020204" pitchFamily="34" charset="0"/>
              <a:cs typeface="Arial" panose="020B0604020202020204" pitchFamily="34" charset="0"/>
            </a:endParaRPr>
          </a:p>
        </p:txBody>
      </p:sp>
      <p:sp>
        <p:nvSpPr>
          <p:cNvPr id="404" name="Google Shape;404;p79"/>
          <p:cNvSpPr txBox="1"/>
          <p:nvPr/>
        </p:nvSpPr>
        <p:spPr>
          <a:xfrm>
            <a:off x="0" y="124936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pic>
        <p:nvPicPr>
          <p:cNvPr id="405" name="Google Shape;405;p79"/>
          <p:cNvPicPr preferRelativeResize="0"/>
          <p:nvPr/>
        </p:nvPicPr>
        <p:blipFill rotWithShape="1">
          <a:blip r:embed="rId3">
            <a:alphaModFix/>
          </a:blip>
          <a:srcRect l="7465" t="-60" r="23349" b="-70"/>
          <a:stretch/>
        </p:blipFill>
        <p:spPr>
          <a:xfrm>
            <a:off x="1094332" y="1739494"/>
            <a:ext cx="1742400" cy="16749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
        <p:nvSpPr>
          <p:cNvPr id="406" name="Google Shape;406;p79"/>
          <p:cNvSpPr txBox="1"/>
          <p:nvPr/>
        </p:nvSpPr>
        <p:spPr>
          <a:xfrm>
            <a:off x="790575" y="3627437"/>
            <a:ext cx="2566987"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dirty="0">
                <a:solidFill>
                  <a:srgbClr val="000000"/>
                </a:solidFill>
                <a:latin typeface="Arial" panose="020B0604020202020204" pitchFamily="34" charset="0"/>
                <a:ea typeface="Calibri"/>
                <a:cs typeface="Arial" panose="020B0604020202020204" pitchFamily="34" charset="0"/>
                <a:sym typeface="Calibri"/>
              </a:rPr>
              <a:t>Shri Atul Kumar, Chief Ethics Officer, SBI</a:t>
            </a:r>
            <a:endParaRPr dirty="0">
              <a:latin typeface="Arial" panose="020B0604020202020204" pitchFamily="34" charset="0"/>
              <a:cs typeface="Arial" panose="020B0604020202020204" pitchFamily="34" charset="0"/>
            </a:endParaRPr>
          </a:p>
        </p:txBody>
      </p:sp>
      <p:sp>
        <p:nvSpPr>
          <p:cNvPr id="407" name="Google Shape;407;p79"/>
          <p:cNvSpPr txBox="1"/>
          <p:nvPr/>
        </p:nvSpPr>
        <p:spPr>
          <a:xfrm>
            <a:off x="2846387" y="5138737"/>
            <a:ext cx="2519362"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dirty="0">
                <a:solidFill>
                  <a:srgbClr val="000000"/>
                </a:solidFill>
                <a:latin typeface="Arial" panose="020B0604020202020204" pitchFamily="34" charset="0"/>
                <a:ea typeface="Calibri"/>
                <a:cs typeface="Arial" panose="020B0604020202020204" pitchFamily="34" charset="0"/>
                <a:sym typeface="Calibri"/>
              </a:rPr>
              <a:t>Pankaj </a:t>
            </a:r>
            <a:r>
              <a:rPr lang="en-US" sz="1800" b="1" i="0" u="none" dirty="0" err="1">
                <a:solidFill>
                  <a:srgbClr val="000000"/>
                </a:solidFill>
                <a:latin typeface="Arial" panose="020B0604020202020204" pitchFamily="34" charset="0"/>
                <a:ea typeface="Calibri"/>
                <a:cs typeface="Arial" panose="020B0604020202020204" pitchFamily="34" charset="0"/>
                <a:sym typeface="Calibri"/>
              </a:rPr>
              <a:t>Dahibhate</a:t>
            </a:r>
            <a:r>
              <a:rPr lang="en-US" sz="1800" b="1" i="0" u="none" dirty="0">
                <a:solidFill>
                  <a:srgbClr val="000000"/>
                </a:solidFill>
                <a:latin typeface="Arial" panose="020B0604020202020204" pitchFamily="34" charset="0"/>
                <a:ea typeface="Calibri"/>
                <a:cs typeface="Arial" panose="020B0604020202020204" pitchFamily="34" charset="0"/>
                <a:sym typeface="Calibri"/>
              </a:rPr>
              <a:t>,</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dirty="0">
                <a:solidFill>
                  <a:srgbClr val="000000"/>
                </a:solidFill>
                <a:latin typeface="Arial" panose="020B0604020202020204" pitchFamily="34" charset="0"/>
                <a:ea typeface="Calibri"/>
                <a:cs typeface="Arial" panose="020B0604020202020204" pitchFamily="34" charset="0"/>
                <a:sym typeface="Calibri"/>
              </a:rPr>
              <a:t>E+C Leader,</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dirty="0">
                <a:solidFill>
                  <a:srgbClr val="000000"/>
                </a:solidFill>
                <a:latin typeface="Arial" panose="020B0604020202020204" pitchFamily="34" charset="0"/>
                <a:ea typeface="Calibri"/>
                <a:cs typeface="Arial" panose="020B0604020202020204" pitchFamily="34" charset="0"/>
                <a:sym typeface="Calibri"/>
              </a:rPr>
              <a:t>Cummins India Limited</a:t>
            </a:r>
            <a:endParaRPr sz="18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sz="1800" b="0" i="0" u="none" dirty="0">
              <a:solidFill>
                <a:srgbClr val="000000"/>
              </a:solidFill>
              <a:latin typeface="Arial" panose="020B0604020202020204" pitchFamily="34" charset="0"/>
              <a:ea typeface="Calibri"/>
              <a:cs typeface="Arial" panose="020B0604020202020204" pitchFamily="34" charset="0"/>
              <a:sym typeface="Calibri"/>
            </a:endParaRPr>
          </a:p>
        </p:txBody>
      </p:sp>
      <p:pic>
        <p:nvPicPr>
          <p:cNvPr id="408" name="Google Shape;408;p79"/>
          <p:cNvPicPr preferRelativeResize="0"/>
          <p:nvPr/>
        </p:nvPicPr>
        <p:blipFill rotWithShape="1">
          <a:blip r:embed="rId4">
            <a:alphaModFix/>
          </a:blip>
          <a:srcRect l="19633" r="12218"/>
          <a:stretch/>
        </p:blipFill>
        <p:spPr>
          <a:xfrm>
            <a:off x="5266629" y="1759215"/>
            <a:ext cx="1621800" cy="15864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
        <p:nvSpPr>
          <p:cNvPr id="409" name="Google Shape;409;p79"/>
          <p:cNvSpPr txBox="1"/>
          <p:nvPr/>
        </p:nvSpPr>
        <p:spPr>
          <a:xfrm>
            <a:off x="5191125" y="3617912"/>
            <a:ext cx="195738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a:solidFill>
                  <a:srgbClr val="000000"/>
                </a:solidFill>
                <a:latin typeface="Arial" panose="020B0604020202020204" pitchFamily="34" charset="0"/>
                <a:ea typeface="Calibri"/>
                <a:cs typeface="Arial" panose="020B0604020202020204" pitchFamily="34" charset="0"/>
                <a:sym typeface="Calibri"/>
              </a:rPr>
              <a:t>Sandhya Sharma, VP, Corporate Governance, Mahindra </a:t>
            </a:r>
            <a:endParaRPr>
              <a:latin typeface="Arial" panose="020B0604020202020204" pitchFamily="34" charset="0"/>
              <a:cs typeface="Arial" panose="020B0604020202020204" pitchFamily="34" charset="0"/>
            </a:endParaRPr>
          </a:p>
        </p:txBody>
      </p:sp>
      <p:pic>
        <p:nvPicPr>
          <p:cNvPr id="410" name="Google Shape;410;p79"/>
          <p:cNvPicPr preferRelativeResize="0"/>
          <p:nvPr/>
        </p:nvPicPr>
        <p:blipFill rotWithShape="1">
          <a:blip r:embed="rId5">
            <a:alphaModFix/>
          </a:blip>
          <a:srcRect/>
          <a:stretch/>
        </p:blipFill>
        <p:spPr>
          <a:xfrm>
            <a:off x="9168175" y="1802515"/>
            <a:ext cx="1674827" cy="167482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
        <p:nvSpPr>
          <p:cNvPr id="411" name="Google Shape;411;p79"/>
          <p:cNvSpPr txBox="1"/>
          <p:nvPr/>
        </p:nvSpPr>
        <p:spPr>
          <a:xfrm>
            <a:off x="9053512" y="3635375"/>
            <a:ext cx="2032000"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a:solidFill>
                  <a:srgbClr val="000000"/>
                </a:solidFill>
                <a:latin typeface="Arial" panose="020B0604020202020204" pitchFamily="34" charset="0"/>
                <a:ea typeface="Calibri"/>
                <a:cs typeface="Arial" panose="020B0604020202020204" pitchFamily="34" charset="0"/>
                <a:sym typeface="Calibri"/>
              </a:rPr>
              <a:t>Rajeev Chopra, Managing Director, Legal, Accenture</a:t>
            </a:r>
            <a:endParaRPr>
              <a:latin typeface="Arial" panose="020B0604020202020204" pitchFamily="34" charset="0"/>
              <a:cs typeface="Arial" panose="020B0604020202020204" pitchFamily="34" charset="0"/>
            </a:endParaRPr>
          </a:p>
        </p:txBody>
      </p:sp>
      <p:pic>
        <p:nvPicPr>
          <p:cNvPr id="412" name="Google Shape;412;p79"/>
          <p:cNvPicPr preferRelativeResize="0"/>
          <p:nvPr/>
        </p:nvPicPr>
        <p:blipFill rotWithShape="1">
          <a:blip r:embed="rId6">
            <a:alphaModFix/>
          </a:blip>
          <a:srcRect t="-2997"/>
          <a:stretch/>
        </p:blipFill>
        <p:spPr>
          <a:xfrm>
            <a:off x="908588" y="4688828"/>
            <a:ext cx="1742400" cy="16749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pic>
        <p:nvPicPr>
          <p:cNvPr id="414" name="Google Shape;414;p79"/>
          <p:cNvPicPr preferRelativeResize="0"/>
          <p:nvPr/>
        </p:nvPicPr>
        <p:blipFill rotWithShape="1">
          <a:blip r:embed="rId7">
            <a:alphaModFix/>
          </a:blip>
          <a:srcRect/>
          <a:stretch/>
        </p:blipFill>
        <p:spPr>
          <a:xfrm>
            <a:off x="6888429" y="4783308"/>
            <a:ext cx="1674900" cy="16749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
        <p:nvSpPr>
          <p:cNvPr id="415" name="Google Shape;415;p79"/>
          <p:cNvSpPr txBox="1"/>
          <p:nvPr/>
        </p:nvSpPr>
        <p:spPr>
          <a:xfrm>
            <a:off x="8716962" y="5151437"/>
            <a:ext cx="2030412"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a:solidFill>
                  <a:srgbClr val="000000"/>
                </a:solidFill>
                <a:latin typeface="Arial" panose="020B0604020202020204" pitchFamily="34" charset="0"/>
                <a:ea typeface="Calibri"/>
                <a:cs typeface="Arial" panose="020B0604020202020204" pitchFamily="34" charset="0"/>
                <a:sym typeface="Calibri"/>
              </a:rPr>
              <a:t>Sandeep Seth,</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1" i="0" u="none">
                <a:solidFill>
                  <a:srgbClr val="000000"/>
                </a:solidFill>
                <a:latin typeface="Arial" panose="020B0604020202020204" pitchFamily="34" charset="0"/>
                <a:ea typeface="Calibri"/>
                <a:cs typeface="Arial" panose="020B0604020202020204" pitchFamily="34" charset="0"/>
                <a:sym typeface="Calibri"/>
              </a:rPr>
              <a:t>Director, Corporate Compliance, Pfizer</a:t>
            </a:r>
            <a:endParaRPr>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245"/>
          <p:cNvSpPr txBox="1"/>
          <p:nvPr/>
        </p:nvSpPr>
        <p:spPr>
          <a:xfrm>
            <a:off x="612195" y="389965"/>
            <a:ext cx="10478171"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Helvetica Neue"/>
                <a:ea typeface="Helvetica Neue"/>
                <a:cs typeface="Helvetica Neue"/>
                <a:sym typeface="Helvetica Neue"/>
              </a:rPr>
              <a:t>Pfizer India Best Practices:  An Effective Compliance Program</a:t>
            </a:r>
            <a:endParaRPr sz="3000" b="1" i="0" u="none" strike="noStrike" cap="none" dirty="0">
              <a:solidFill>
                <a:srgbClr val="FF0000"/>
              </a:solidFill>
              <a:latin typeface="Helvetica Neue"/>
              <a:ea typeface="Helvetica Neue"/>
              <a:cs typeface="Helvetica Neue"/>
              <a:sym typeface="Helvetica Neue"/>
            </a:endParaRPr>
          </a:p>
        </p:txBody>
      </p:sp>
      <p:sp>
        <p:nvSpPr>
          <p:cNvPr id="1789" name="Google Shape;1789;p245"/>
          <p:cNvSpPr txBox="1"/>
          <p:nvPr/>
        </p:nvSpPr>
        <p:spPr>
          <a:xfrm>
            <a:off x="3362213" y="1405628"/>
            <a:ext cx="8310318" cy="4866986"/>
          </a:xfrm>
          <a:prstGeom prst="rect">
            <a:avLst/>
          </a:prstGeom>
          <a:noFill/>
          <a:ln>
            <a:noFill/>
          </a:ln>
        </p:spPr>
        <p:txBody>
          <a:bodyPr spcFirstLastPara="1" wrap="square" lIns="91425" tIns="45700" rIns="91425" bIns="45700" anchor="t" anchorCtr="0">
            <a:noAutofit/>
          </a:bodyPr>
          <a:lstStyle/>
          <a:p>
            <a:pPr algn="just"/>
            <a:r>
              <a:rPr lang="en-US" sz="1600" i="1" dirty="0"/>
              <a:t>“Integrity is one of our fundamental values at Pfizer. We never </a:t>
            </a:r>
            <a:r>
              <a:rPr lang="en-US" sz="1600" i="1" dirty="0">
                <a:latin typeface="Arial" panose="020B0604020202020204" pitchFamily="34" charset="0"/>
                <a:cs typeface="Arial" panose="020B0604020202020204" pitchFamily="34" charset="0"/>
              </a:rPr>
              <a:t>compromise integrity in our decision making or in pursuit of our business goals. Integrity is key to delivering on our commitments, priorities and strategies. When we measure our performance against our business goals, we are equally focused on how we achieve the results as we are on whether we achieve them.”</a:t>
            </a:r>
          </a:p>
          <a:p>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In todays complex environment , it is more challenging to keep our ethics &amp;  compliance program effective and engaging than to create one. Once we have all the essential elements of a good framework in place i.e. Governance, Culture, Training, Monitoring , Policies, Risk Assessment and Investigations , we  follow below approaches to keep it more engaging &amp; effective. </a:t>
            </a:r>
          </a:p>
          <a:p>
            <a:pPr algn="just"/>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Being proactive, ahead of the curve to address internal &amp; external risks.</a:t>
            </a:r>
          </a:p>
          <a:p>
            <a:pPr marL="285750"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Embedding compliance into business &amp; people processes. </a:t>
            </a:r>
          </a:p>
          <a:p>
            <a:pPr marL="285750"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Following system based approach -create controls &amp; controlling those controls.</a:t>
            </a:r>
          </a:p>
          <a:p>
            <a:pPr marL="285750"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Enabling &amp; creating compliance champions and embed culture at grassroots.</a:t>
            </a:r>
          </a:p>
          <a:p>
            <a:pPr marL="285750" indent="-285750">
              <a:buFont typeface="Wingdings" panose="05000000000000000000" pitchFamily="2" charset="2"/>
              <a:buChar char="ü"/>
            </a:pPr>
            <a:r>
              <a:rPr lang="en-US" sz="1600" dirty="0">
                <a:solidFill>
                  <a:schemeClr val="dk1"/>
                </a:solidFill>
                <a:latin typeface="Arial" panose="020B0604020202020204" pitchFamily="34" charset="0"/>
                <a:ea typeface="Calibri"/>
                <a:cs typeface="Arial" panose="020B0604020202020204" pitchFamily="34" charset="0"/>
                <a:sym typeface="Calibri"/>
              </a:rPr>
              <a:t>Using i</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nnovative &amp; engaging mode of education – making compliance a way of life.</a:t>
            </a:r>
          </a:p>
          <a:p>
            <a:pPr marL="285750" indent="-285750">
              <a:buFont typeface="Wingdings" panose="05000000000000000000" pitchFamily="2" charset="2"/>
              <a:buChar char="ü"/>
            </a:pPr>
            <a:r>
              <a:rPr lang="en-US" sz="1600" dirty="0">
                <a:solidFill>
                  <a:schemeClr val="dk1"/>
                </a:solidFill>
                <a:latin typeface="Arial" panose="020B0604020202020204" pitchFamily="34" charset="0"/>
                <a:ea typeface="Calibri"/>
                <a:cs typeface="Arial" panose="020B0604020202020204" pitchFamily="34" charset="0"/>
                <a:sym typeface="Calibri"/>
              </a:rPr>
              <a:t>Ensuring ‘tone from the top’ and active engagement of leaders. </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p>
          <a:p>
            <a:pPr marL="285750" indent="-285750">
              <a:buFont typeface="Wingdings" panose="05000000000000000000" pitchFamily="2" charset="2"/>
              <a:buChar char="ü"/>
            </a:pPr>
            <a:r>
              <a:rPr lang="en-US" sz="1600" dirty="0">
                <a:solidFill>
                  <a:schemeClr val="dk1"/>
                </a:solidFill>
                <a:latin typeface="Arial" panose="020B0604020202020204" pitchFamily="34" charset="0"/>
                <a:ea typeface="Calibri"/>
                <a:cs typeface="Arial" panose="020B0604020202020204" pitchFamily="34" charset="0"/>
                <a:sym typeface="Calibri"/>
              </a:rPr>
              <a:t>Overall, act as a strategic partner and part of mainstream of business operations. </a:t>
            </a:r>
            <a:endPar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br>
              <a:rPr lang="en-US" sz="1800" b="0" i="0" u="none" strike="noStrike" cap="none" dirty="0">
                <a:solidFill>
                  <a:schemeClr val="dk1"/>
                </a:solidFill>
                <a:latin typeface="Calibri"/>
                <a:ea typeface="Calibri"/>
                <a:cs typeface="Calibri"/>
                <a:sym typeface="Calibri"/>
              </a:rPr>
            </a:br>
            <a:endParaRPr sz="1800" b="1" i="0" u="none" strike="noStrike" cap="none" dirty="0">
              <a:solidFill>
                <a:schemeClr val="dk1"/>
              </a:solidFill>
              <a:latin typeface="Calibri"/>
              <a:ea typeface="Calibri"/>
              <a:cs typeface="Calibri"/>
              <a:sym typeface="Calibri"/>
            </a:endParaRPr>
          </a:p>
        </p:txBody>
      </p:sp>
      <p:pic>
        <p:nvPicPr>
          <p:cNvPr id="6" name="Google Shape;1413;p206">
            <a:extLst>
              <a:ext uri="{FF2B5EF4-FFF2-40B4-BE49-F238E27FC236}">
                <a16:creationId xmlns:a16="http://schemas.microsoft.com/office/drawing/2014/main" id="{399A2CB2-EB38-9A4F-99AB-5CCF2903735C}"/>
              </a:ext>
            </a:extLst>
          </p:cNvPr>
          <p:cNvPicPr preferRelativeResize="0"/>
          <p:nvPr/>
        </p:nvPicPr>
        <p:blipFill rotWithShape="1">
          <a:blip r:embed="rId3">
            <a:alphaModFix/>
          </a:blip>
          <a:srcRect/>
          <a:stretch/>
        </p:blipFill>
        <p:spPr>
          <a:xfrm>
            <a:off x="760762" y="1600721"/>
            <a:ext cx="1674900" cy="16749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0"/>
              </a:srgbClr>
            </a:outerShdw>
          </a:effectLst>
        </p:spPr>
      </p:pic>
      <p:sp>
        <p:nvSpPr>
          <p:cNvPr id="7" name="Google Shape;1414;p206">
            <a:extLst>
              <a:ext uri="{FF2B5EF4-FFF2-40B4-BE49-F238E27FC236}">
                <a16:creationId xmlns:a16="http://schemas.microsoft.com/office/drawing/2014/main" id="{8C062BCB-CF34-9648-AE7F-32A1AD84C43C}"/>
              </a:ext>
            </a:extLst>
          </p:cNvPr>
          <p:cNvSpPr txBox="1"/>
          <p:nvPr/>
        </p:nvSpPr>
        <p:spPr>
          <a:xfrm>
            <a:off x="760762" y="3678802"/>
            <a:ext cx="20307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Sandeep Seth,</a:t>
            </a:r>
            <a:endParaRPr dirty="0"/>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Director, Corporate Compliance, Pfizer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8798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24"/>
          <p:cNvSpPr txBox="1"/>
          <p:nvPr/>
        </p:nvSpPr>
        <p:spPr>
          <a:xfrm>
            <a:off x="612195" y="389965"/>
            <a:ext cx="11264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Arial" panose="020B0604020202020204" pitchFamily="34" charset="0"/>
                <a:ea typeface="Helvetica Neue"/>
                <a:cs typeface="Arial" panose="020B0604020202020204" pitchFamily="34" charset="0"/>
                <a:sym typeface="Helvetica Neue"/>
              </a:rPr>
              <a:t>TATA Steel Best Practices: Building A Compliance Framework</a:t>
            </a:r>
            <a:endParaRPr sz="3000" b="1" i="0" u="none" strike="noStrike" cap="none">
              <a:solidFill>
                <a:schemeClr val="dk1"/>
              </a:solidFill>
              <a:latin typeface="Arial" panose="020B0604020202020204" pitchFamily="34" charset="0"/>
              <a:ea typeface="Helvetica Neue"/>
              <a:cs typeface="Arial" panose="020B0604020202020204" pitchFamily="34" charset="0"/>
              <a:sym typeface="Helvetica Neue"/>
            </a:endParaRPr>
          </a:p>
        </p:txBody>
      </p:sp>
      <p:sp>
        <p:nvSpPr>
          <p:cNvPr id="839" name="Google Shape;839;p124"/>
          <p:cNvSpPr txBox="1"/>
          <p:nvPr/>
        </p:nvSpPr>
        <p:spPr>
          <a:xfrm>
            <a:off x="2791516" y="1252641"/>
            <a:ext cx="9324000" cy="515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panose="020B0604020202020204" pitchFamily="34" charset="0"/>
                <a:ea typeface="Calibri"/>
                <a:cs typeface="Arial" panose="020B0604020202020204" pitchFamily="34" charset="0"/>
                <a:sym typeface="Calibri"/>
              </a:rPr>
              <a:t>“The name ‘Tata’ stands for ‘Trust,’ which has been build over more than 100 years. We are driven by [our] founder’s values which is the foundation of our organization. In the pursuit of excellence we seek and implement best practices, whether they come from the industry, academia, or the BELA South Asia community.”</a:t>
            </a:r>
            <a:endParaRPr sz="1600" b="1"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Bef>
                <a:spcPts val="1200"/>
              </a:spcBef>
              <a:spcAft>
                <a:spcPts val="0"/>
              </a:spcAft>
              <a:buNone/>
            </a:pPr>
            <a:r>
              <a:rPr lang="en-US" sz="1600" b="1" u="none" strike="noStrike" cap="none" dirty="0">
                <a:solidFill>
                  <a:schemeClr val="dk1"/>
                </a:solidFill>
                <a:latin typeface="Arial" panose="020B0604020202020204" pitchFamily="34" charset="0"/>
                <a:ea typeface="Calibri"/>
                <a:cs typeface="Arial" panose="020B0604020202020204" pitchFamily="34" charset="0"/>
                <a:sym typeface="Calibri"/>
              </a:rPr>
              <a:t>Here are some best practices to consider when building a compliance </a:t>
            </a:r>
            <a:r>
              <a:rPr lang="en-US" sz="1600" b="1" dirty="0">
                <a:solidFill>
                  <a:schemeClr val="dk1"/>
                </a:solidFill>
                <a:latin typeface="Arial" panose="020B0604020202020204" pitchFamily="34" charset="0"/>
                <a:ea typeface="Calibri"/>
                <a:cs typeface="Arial" panose="020B0604020202020204" pitchFamily="34" charset="0"/>
                <a:sym typeface="Calibri"/>
              </a:rPr>
              <a:t>framework: </a:t>
            </a:r>
            <a:endParaRPr sz="1200" dirty="0">
              <a:latin typeface="Arial" panose="020B0604020202020204" pitchFamily="34" charset="0"/>
              <a:cs typeface="Arial" panose="020B0604020202020204" pitchFamily="34" charset="0"/>
            </a:endParaRPr>
          </a:p>
          <a:p>
            <a:pPr marL="285750" marR="0" lvl="0" indent="-285750" algn="l" rtl="0">
              <a:spcBef>
                <a:spcPts val="60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Leadership engagement: </a:t>
            </a:r>
            <a:r>
              <a:rPr lang="en-US" sz="1600" dirty="0">
                <a:solidFill>
                  <a:schemeClr val="dk1"/>
                </a:solidFill>
                <a:latin typeface="Arial" panose="020B0604020202020204" pitchFamily="34" charset="0"/>
                <a:ea typeface="Calibri"/>
                <a:cs typeface="Arial" panose="020B0604020202020204" pitchFamily="34" charset="0"/>
                <a:sym typeface="Calibri"/>
              </a:rPr>
              <a:t>The establishment of a robust corporate governance framework with defined roles and responsibilities at the board and management level is imperative. The Board has adopted the Tata Group Guidelines on Board Effectiveness to help fulfill its corporate governance responsibility towards its stakeholders. </a:t>
            </a:r>
            <a:endParaRPr sz="1200" dirty="0">
              <a:latin typeface="Arial" panose="020B0604020202020204" pitchFamily="34" charset="0"/>
              <a:cs typeface="Arial" panose="020B0604020202020204" pitchFamily="34" charset="0"/>
            </a:endParaRPr>
          </a:p>
          <a:p>
            <a:pPr marL="285750" marR="0" lvl="0" indent="-285750" algn="l" rtl="0">
              <a:spcBef>
                <a:spcPts val="0"/>
              </a:spcBef>
              <a:spcAft>
                <a:spcPts val="0"/>
              </a:spcAft>
              <a:buFont typeface="Wingdings" pitchFamily="2" charset="2"/>
              <a:buChar char="ü"/>
            </a:pPr>
            <a:endParaRPr sz="1600"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spcBef>
                <a:spcPts val="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Systems &amp; processes: </a:t>
            </a:r>
            <a:r>
              <a:rPr lang="en-US" sz="1600" dirty="0">
                <a:solidFill>
                  <a:schemeClr val="dk1"/>
                </a:solidFill>
                <a:latin typeface="Arial" panose="020B0604020202020204" pitchFamily="34" charset="0"/>
                <a:ea typeface="Calibri"/>
                <a:cs typeface="Arial" panose="020B0604020202020204" pitchFamily="34" charset="0"/>
                <a:sym typeface="Calibri"/>
              </a:rPr>
              <a:t>Create policies and guidelines supported with decision frameworks &amp; IT tools.</a:t>
            </a:r>
            <a:endParaRPr sz="1200" dirty="0">
              <a:latin typeface="Arial" panose="020B0604020202020204" pitchFamily="34" charset="0"/>
              <a:cs typeface="Arial" panose="020B0604020202020204" pitchFamily="34" charset="0"/>
            </a:endParaRPr>
          </a:p>
          <a:p>
            <a:pPr marL="285750" marR="0" lvl="0" indent="-285750" algn="l" rtl="0">
              <a:spcBef>
                <a:spcPts val="120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Training &amp; communication:</a:t>
            </a:r>
            <a:r>
              <a:rPr lang="en-US" sz="1600" dirty="0">
                <a:solidFill>
                  <a:schemeClr val="dk1"/>
                </a:solidFill>
                <a:latin typeface="Arial" panose="020B0604020202020204" pitchFamily="34" charset="0"/>
                <a:ea typeface="Calibri"/>
                <a:cs typeface="Arial" panose="020B0604020202020204" pitchFamily="34" charset="0"/>
                <a:sym typeface="Calibri"/>
              </a:rPr>
              <a:t> Stakeholder-wide customized communication and training to connect with people through events, seminars, roundtable discussions, and site visits.</a:t>
            </a:r>
            <a:endParaRPr sz="1200" dirty="0">
              <a:latin typeface="Arial" panose="020B0604020202020204" pitchFamily="34" charset="0"/>
              <a:cs typeface="Arial" panose="020B0604020202020204" pitchFamily="34" charset="0"/>
            </a:endParaRPr>
          </a:p>
          <a:p>
            <a:pPr marL="285750" marR="0" lvl="0" indent="-285750" algn="l" rtl="0">
              <a:spcBef>
                <a:spcPts val="180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Measurement &amp; review</a:t>
            </a:r>
            <a:r>
              <a:rPr lang="en-US" sz="1600" dirty="0">
                <a:solidFill>
                  <a:schemeClr val="dk1"/>
                </a:solidFill>
                <a:latin typeface="Arial" panose="020B0604020202020204" pitchFamily="34" charset="0"/>
                <a:ea typeface="Calibri"/>
                <a:cs typeface="Arial" panose="020B0604020202020204" pitchFamily="34" charset="0"/>
                <a:sym typeface="Calibri"/>
              </a:rPr>
              <a:t>: Assessments and feedback, such as management of business ethics (MBE) assessment, MBE perception survey, live polls, benchmarking, and reviewing the processes and improving them.</a:t>
            </a:r>
            <a:endParaRPr sz="1200" dirty="0">
              <a:latin typeface="Arial" panose="020B0604020202020204" pitchFamily="34" charset="0"/>
              <a:cs typeface="Arial" panose="020B0604020202020204" pitchFamily="34" charset="0"/>
            </a:endParaRPr>
          </a:p>
        </p:txBody>
      </p:sp>
      <p:sp>
        <p:nvSpPr>
          <p:cNvPr id="840" name="Google Shape;840;p124"/>
          <p:cNvSpPr txBox="1"/>
          <p:nvPr/>
        </p:nvSpPr>
        <p:spPr>
          <a:xfrm>
            <a:off x="373224" y="3678802"/>
            <a:ext cx="24183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Arial" panose="020B0604020202020204" pitchFamily="34" charset="0"/>
                <a:ea typeface="Calibri"/>
                <a:cs typeface="Arial" panose="020B0604020202020204" pitchFamily="34" charset="0"/>
                <a:sym typeface="Calibri"/>
              </a:rPr>
              <a:t>Soni</a:t>
            </a:r>
            <a:r>
              <a:rPr lang="en-US" sz="1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1" dirty="0">
                <a:solidFill>
                  <a:schemeClr val="dk1"/>
                </a:solidFill>
                <a:latin typeface="Arial" panose="020B0604020202020204" pitchFamily="34" charset="0"/>
                <a:ea typeface="Calibri"/>
                <a:cs typeface="Arial" panose="020B0604020202020204" pitchFamily="34" charset="0"/>
                <a:sym typeface="Calibri"/>
              </a:rPr>
              <a:t>Chief Ethics Counsellor, Tata Steel </a:t>
            </a:r>
            <a:endParaRPr sz="1800"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841" name="Google Shape;841;p124"/>
          <p:cNvPicPr preferRelativeResize="0"/>
          <p:nvPr/>
        </p:nvPicPr>
        <p:blipFill rotWithShape="1">
          <a:blip r:embed="rId3">
            <a:alphaModFix/>
          </a:blip>
          <a:srcRect/>
          <a:stretch/>
        </p:blipFill>
        <p:spPr>
          <a:xfrm>
            <a:off x="612195" y="1813075"/>
            <a:ext cx="1859181" cy="1865727"/>
          </a:xfrm>
          <a:prstGeom prst="ellipse">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22"/>
          <p:cNvSpPr txBox="1"/>
          <p:nvPr/>
        </p:nvSpPr>
        <p:spPr>
          <a:xfrm>
            <a:off x="612195" y="389965"/>
            <a:ext cx="8626808"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Arial" panose="020B0604020202020204" pitchFamily="34" charset="0"/>
                <a:ea typeface="Helvetica Neue"/>
                <a:cs typeface="Arial" panose="020B0604020202020204" pitchFamily="34" charset="0"/>
                <a:sym typeface="Helvetica Neue"/>
              </a:rPr>
              <a:t>Infosys on Creating a Compliance Program from Scratch</a:t>
            </a:r>
            <a:endParaRPr sz="3000" b="1" i="0" u="none" strike="noStrike" cap="none" dirty="0">
              <a:solidFill>
                <a:srgbClr val="FF0000"/>
              </a:solidFill>
              <a:latin typeface="Arial" panose="020B0604020202020204" pitchFamily="34" charset="0"/>
              <a:ea typeface="Helvetica Neue"/>
              <a:cs typeface="Arial" panose="020B0604020202020204" pitchFamily="34" charset="0"/>
              <a:sym typeface="Helvetica Neue"/>
            </a:endParaRPr>
          </a:p>
        </p:txBody>
      </p:sp>
      <p:sp>
        <p:nvSpPr>
          <p:cNvPr id="823" name="Google Shape;823;p122"/>
          <p:cNvSpPr txBox="1"/>
          <p:nvPr/>
        </p:nvSpPr>
        <p:spPr>
          <a:xfrm>
            <a:off x="3227945" y="1405628"/>
            <a:ext cx="7289700" cy="48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panose="020B0604020202020204" pitchFamily="34" charset="0"/>
                <a:ea typeface="Calibri"/>
                <a:cs typeface="Arial" panose="020B0604020202020204" pitchFamily="34" charset="0"/>
                <a:sym typeface="Calibri"/>
              </a:rPr>
              <a:t>“</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No matter how big or small a company is, for a new ethics and compliance program to succeed, a thoughtful, structured program will reap rewards, not only in the form of appreciation from the board, but also in the form of acceptance from regulatory bodies, clients, and the supply chain.” </a:t>
            </a:r>
            <a:endParaRPr lang="en-US" sz="16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lang="en-US" sz="1600" dirty="0">
              <a:solidFill>
                <a:schemeClr val="dk1"/>
              </a:solidFill>
              <a:latin typeface="Arial" panose="020B0604020202020204" pitchFamily="34" charset="0"/>
              <a:ea typeface="Calibri"/>
              <a:cs typeface="Arial" panose="020B0604020202020204" pitchFamily="34" charset="0"/>
              <a:sym typeface="Calibri"/>
            </a:endParaRPr>
          </a:p>
          <a:p>
            <a:pPr marR="0" lvl="0" algn="l" rtl="0">
              <a:spcBef>
                <a:spcPts val="0"/>
              </a:spcBef>
              <a:spcAft>
                <a:spcPts val="0"/>
              </a:spcAft>
            </a:pPr>
            <a:r>
              <a:rPr lang="en-US" sz="1600" dirty="0">
                <a:solidFill>
                  <a:schemeClr val="dk1"/>
                </a:solidFill>
                <a:latin typeface="Arial" panose="020B0604020202020204" pitchFamily="34" charset="0"/>
                <a:ea typeface="Calibri"/>
                <a:cs typeface="Arial" panose="020B0604020202020204" pitchFamily="34" charset="0"/>
                <a:sym typeface="Calibri"/>
              </a:rPr>
              <a:t>Here’s a quick overview of what companies should consider when starting a compliance program from scratch: </a:t>
            </a:r>
          </a:p>
          <a:p>
            <a:pPr marR="0" lvl="0" algn="l" rtl="0">
              <a:spcBef>
                <a:spcPts val="0"/>
              </a:spcBef>
              <a:spcAft>
                <a:spcPts val="0"/>
              </a:spcAft>
            </a:pPr>
            <a:endParaRPr lang="en-US" sz="16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Survey and assess</a:t>
            </a:r>
            <a:r>
              <a:rPr lang="en-US" sz="1600" dirty="0">
                <a:solidFill>
                  <a:schemeClr val="dk1"/>
                </a:solidFill>
                <a:latin typeface="Arial" panose="020B0604020202020204" pitchFamily="34" charset="0"/>
                <a:ea typeface="Calibri"/>
                <a:cs typeface="Arial" panose="020B0604020202020204" pitchFamily="34" charset="0"/>
                <a:sym typeface="Calibri"/>
              </a:rPr>
              <a:t>: Use the company’s organization chart and latest annual report to map out key risks associated with the business and who takes care of the risk. </a:t>
            </a:r>
            <a:endPar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spcBef>
                <a:spcPts val="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Double check</a:t>
            </a:r>
            <a:r>
              <a:rPr lang="en-US" sz="1600" dirty="0">
                <a:solidFill>
                  <a:schemeClr val="dk1"/>
                </a:solidFill>
                <a:latin typeface="Arial" panose="020B0604020202020204" pitchFamily="34" charset="0"/>
                <a:ea typeface="Calibri"/>
                <a:cs typeface="Arial" panose="020B0604020202020204" pitchFamily="34" charset="0"/>
                <a:sym typeface="Calibri"/>
              </a:rPr>
              <a:t>: The company should, as part of the compliance and ethics program, take due care to ensure that individuals with substantial authority do not engage in illegal activity or unethical conduct. </a:t>
            </a:r>
            <a:endParaRPr lang="en-US" sz="16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Wingdings" pitchFamily="2" charset="2"/>
              <a:buChar char="ü"/>
            </a:pPr>
            <a:r>
              <a:rPr lang="en-US" sz="1600" b="1" dirty="0">
                <a:solidFill>
                  <a:schemeClr val="dk1"/>
                </a:solidFill>
                <a:latin typeface="Arial" panose="020B0604020202020204" pitchFamily="34" charset="0"/>
                <a:ea typeface="Calibri"/>
                <a:cs typeface="Arial" panose="020B0604020202020204" pitchFamily="34" charset="0"/>
                <a:sym typeface="Calibri"/>
              </a:rPr>
              <a:t>Education is key</a:t>
            </a:r>
            <a:r>
              <a:rPr lang="en-US" sz="1600" dirty="0">
                <a:solidFill>
                  <a:schemeClr val="dk1"/>
                </a:solidFill>
                <a:latin typeface="Arial" panose="020B0604020202020204" pitchFamily="34" charset="0"/>
                <a:ea typeface="Calibri"/>
                <a:cs typeface="Arial" panose="020B0604020202020204" pitchFamily="34" charset="0"/>
                <a:sym typeface="Calibri"/>
              </a:rPr>
              <a:t>: Compliance and ethics training is only as good as the policies on which it is based. Work with your internal communications team to launch policies, provide snippets of information, and more. </a:t>
            </a:r>
            <a:endPar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24" name="Google Shape;824;p122"/>
          <p:cNvSpPr txBox="1"/>
          <p:nvPr/>
        </p:nvSpPr>
        <p:spPr>
          <a:xfrm>
            <a:off x="760762" y="3512877"/>
            <a:ext cx="20307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Arial" panose="020B0604020202020204" pitchFamily="34" charset="0"/>
                <a:ea typeface="Calibri"/>
                <a:cs typeface="Arial" panose="020B0604020202020204" pitchFamily="34" charset="0"/>
                <a:sym typeface="Calibri"/>
              </a:rPr>
              <a:t>Nirupama Pillai,</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800" b="1" dirty="0">
                <a:solidFill>
                  <a:schemeClr val="dk1"/>
                </a:solidFill>
                <a:latin typeface="Arial" panose="020B0604020202020204" pitchFamily="34" charset="0"/>
                <a:ea typeface="Calibri"/>
                <a:cs typeface="Arial" panose="020B0604020202020204" pitchFamily="34" charset="0"/>
                <a:sym typeface="Calibri"/>
              </a:rPr>
              <a:t>Corporate Counsel, Office of Integrity &amp; Compliance, Infosys</a:t>
            </a:r>
            <a:endParaRPr sz="1800" b="1" i="0"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825" name="Google Shape;825;p122"/>
          <p:cNvPicPr preferRelativeResize="0"/>
          <p:nvPr/>
        </p:nvPicPr>
        <p:blipFill rotWithShape="1">
          <a:blip r:embed="rId3">
            <a:alphaModFix/>
          </a:blip>
          <a:srcRect/>
          <a:stretch/>
        </p:blipFill>
        <p:spPr>
          <a:xfrm>
            <a:off x="921937" y="1761896"/>
            <a:ext cx="1453273" cy="1453273"/>
          </a:xfrm>
          <a:prstGeom prst="ellipse">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6"/>
          <p:cNvSpPr txBox="1"/>
          <p:nvPr/>
        </p:nvSpPr>
        <p:spPr>
          <a:xfrm>
            <a:off x="612775" y="390525"/>
            <a:ext cx="10477500"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Why Inclusive Leaders Are Good for Organizations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panose="020B0604020202020204" pitchFamily="34" charset="0"/>
              <a:cs typeface="Arial" panose="020B0604020202020204" pitchFamily="34" charset="0"/>
              <a:sym typeface="Arial"/>
            </a:endParaRPr>
          </a:p>
        </p:txBody>
      </p:sp>
      <p:sp>
        <p:nvSpPr>
          <p:cNvPr id="857" name="Google Shape;857;p126"/>
          <p:cNvSpPr txBox="1"/>
          <p:nvPr/>
        </p:nvSpPr>
        <p:spPr>
          <a:xfrm>
            <a:off x="612775" y="4833937"/>
            <a:ext cx="10898187"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dirty="0">
                <a:solidFill>
                  <a:srgbClr val="000000"/>
                </a:solidFill>
                <a:latin typeface="Arial" panose="020B0604020202020204" pitchFamily="34" charset="0"/>
                <a:ea typeface="Calibri"/>
                <a:cs typeface="Arial" panose="020B0604020202020204" pitchFamily="34" charset="0"/>
                <a:sym typeface="Calibri"/>
              </a:rPr>
              <a:t>Teams with inclusive leaders are 17 percent more likely to report that they are high performing, 20</a:t>
            </a:r>
            <a:r>
              <a:rPr lang="en-US" sz="1800" dirty="0">
                <a:latin typeface="Arial" panose="020B0604020202020204" pitchFamily="34" charset="0"/>
                <a:ea typeface="Calibri"/>
                <a:cs typeface="Arial" panose="020B0604020202020204" pitchFamily="34" charset="0"/>
                <a:sym typeface="Calibri"/>
              </a:rPr>
              <a:t> percent</a:t>
            </a:r>
            <a:r>
              <a:rPr lang="en-US" sz="1800" b="0" i="0" u="none" dirty="0">
                <a:solidFill>
                  <a:srgbClr val="000000"/>
                </a:solidFill>
                <a:latin typeface="Arial" panose="020B0604020202020204" pitchFamily="34" charset="0"/>
                <a:ea typeface="Calibri"/>
                <a:cs typeface="Arial" panose="020B0604020202020204" pitchFamily="34" charset="0"/>
                <a:sym typeface="Calibri"/>
              </a:rPr>
              <a:t> more likely to say they make high-quality decisions, and 29 percent more likely to report behaving collaboratively. </a:t>
            </a:r>
            <a:endParaRPr dirty="0">
              <a:latin typeface="Arial" panose="020B0604020202020204" pitchFamily="34" charset="0"/>
              <a:cs typeface="Arial" panose="020B0604020202020204" pitchFamily="34" charset="0"/>
            </a:endParaRPr>
          </a:p>
        </p:txBody>
      </p:sp>
      <p:pic>
        <p:nvPicPr>
          <p:cNvPr id="858" name="Google Shape;858;p126"/>
          <p:cNvPicPr preferRelativeResize="0"/>
          <p:nvPr/>
        </p:nvPicPr>
        <p:blipFill rotWithShape="1">
          <a:blip r:embed="rId3">
            <a:alphaModFix/>
          </a:blip>
          <a:srcRect/>
          <a:stretch/>
        </p:blipFill>
        <p:spPr>
          <a:xfrm>
            <a:off x="1604962" y="1190625"/>
            <a:ext cx="8493125" cy="3489325"/>
          </a:xfrm>
          <a:prstGeom prst="rect">
            <a:avLst/>
          </a:prstGeom>
          <a:noFill/>
          <a:ln>
            <a:noFill/>
          </a:ln>
        </p:spPr>
      </p:pic>
      <p:sp>
        <p:nvSpPr>
          <p:cNvPr id="859" name="Google Shape;859;p126"/>
          <p:cNvSpPr txBox="1"/>
          <p:nvPr/>
        </p:nvSpPr>
        <p:spPr>
          <a:xfrm>
            <a:off x="1111250" y="6437312"/>
            <a:ext cx="185737"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860" name="Google Shape;860;p126"/>
          <p:cNvSpPr txBox="1"/>
          <p:nvPr/>
        </p:nvSpPr>
        <p:spPr>
          <a:xfrm>
            <a:off x="612775" y="6373812"/>
            <a:ext cx="8645525" cy="198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B7B7B"/>
              </a:buClr>
              <a:buSzPts val="1000"/>
              <a:buFont typeface="Helvetica Neue"/>
              <a:buNone/>
            </a:pPr>
            <a:r>
              <a:rPr lang="en-US" sz="1000" b="0" i="0" u="none">
                <a:solidFill>
                  <a:srgbClr val="7B7B7B"/>
                </a:solidFill>
                <a:latin typeface="Arial" panose="020B0604020202020204" pitchFamily="34" charset="0"/>
                <a:ea typeface="Helvetica Neue"/>
                <a:cs typeface="Arial" panose="020B0604020202020204" pitchFamily="34" charset="0"/>
                <a:sym typeface="Helvetica Neue"/>
              </a:rPr>
              <a:t>Source: Harvard Business Review </a:t>
            </a:r>
            <a:r>
              <a:rPr lang="en-US" sz="1000" b="0" i="0" u="sng">
                <a:solidFill>
                  <a:schemeClr val="hlink"/>
                </a:solidFill>
                <a:latin typeface="Arial" panose="020B0604020202020204" pitchFamily="34" charset="0"/>
                <a:cs typeface="Arial" panose="020B0604020202020204" pitchFamily="34" charset="0"/>
                <a:sym typeface="Arial"/>
                <a:hlinkClick r:id="rId4"/>
              </a:rPr>
              <a:t>https://hbr.org/2019/03/why-inclusive-leaders-are-good-for-organizations-and-how-to-become-one</a:t>
            </a:r>
            <a:endParaRPr>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27"/>
          <p:cNvSpPr txBox="1">
            <a:spLocks noGrp="1"/>
          </p:cNvSpPr>
          <p:nvPr>
            <p:ph type="title" idx="4294967295"/>
          </p:nvPr>
        </p:nvSpPr>
        <p:spPr>
          <a:xfrm>
            <a:off x="585927" y="339725"/>
            <a:ext cx="9115425" cy="482600"/>
          </a:xfrm>
          <a:prstGeom prst="rect">
            <a:avLst/>
          </a:prstGeom>
          <a:noFill/>
          <a:ln>
            <a:noFill/>
          </a:ln>
        </p:spPr>
        <p:txBody>
          <a:bodyPr spcFirstLastPara="1" wrap="square" lIns="0" tIns="0" rIns="0" bIns="0" anchor="ctr" anchorCtr="0">
            <a:noAutofit/>
          </a:bodyPr>
          <a:lstStyle/>
          <a:p>
            <a:pPr lvl="0" algn="l" rtl="0">
              <a:lnSpc>
                <a:spcPct val="90000"/>
              </a:lnSpc>
              <a:spcBef>
                <a:spcPts val="0"/>
              </a:spcBef>
              <a:spcAft>
                <a:spcPts val="0"/>
              </a:spcAft>
              <a:buSzPts val="4400"/>
              <a:buNone/>
            </a:pPr>
            <a:r>
              <a:rPr lang="en-US" sz="2800" b="1" i="0" u="none" dirty="0">
                <a:solidFill>
                  <a:srgbClr val="231F20"/>
                </a:solidFill>
                <a:latin typeface="Arial"/>
                <a:ea typeface="Arial"/>
                <a:cs typeface="Arial"/>
                <a:sym typeface="Arial"/>
              </a:rPr>
              <a:t>Setting the Stage: Our Data and Why It Matters</a:t>
            </a:r>
            <a:endParaRPr dirty="0"/>
          </a:p>
        </p:txBody>
      </p:sp>
      <p:pic>
        <p:nvPicPr>
          <p:cNvPr id="867" name="Google Shape;867;p127"/>
          <p:cNvPicPr preferRelativeResize="0"/>
          <p:nvPr/>
        </p:nvPicPr>
        <p:blipFill rotWithShape="1">
          <a:blip r:embed="rId3">
            <a:alphaModFix/>
          </a:blip>
          <a:srcRect t="51769"/>
          <a:stretch/>
        </p:blipFill>
        <p:spPr>
          <a:xfrm>
            <a:off x="388937" y="2079625"/>
            <a:ext cx="6908800" cy="3190875"/>
          </a:xfrm>
          <a:prstGeom prst="rect">
            <a:avLst/>
          </a:prstGeom>
          <a:noFill/>
          <a:ln>
            <a:noFill/>
          </a:ln>
        </p:spPr>
      </p:pic>
      <p:sp>
        <p:nvSpPr>
          <p:cNvPr id="868" name="Google Shape;868;p127"/>
          <p:cNvSpPr txBox="1"/>
          <p:nvPr/>
        </p:nvSpPr>
        <p:spPr>
          <a:xfrm>
            <a:off x="7131050" y="1806575"/>
            <a:ext cx="3811587" cy="227012"/>
          </a:xfrm>
          <a:prstGeom prst="rect">
            <a:avLst/>
          </a:prstGeom>
          <a:solidFill>
            <a:srgbClr val="FFC000">
              <a:alpha val="49411"/>
            </a:srgbClr>
          </a:solid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Honorees by Ownership Structure</a:t>
            </a:r>
            <a:endParaRPr/>
          </a:p>
        </p:txBody>
      </p:sp>
      <p:pic>
        <p:nvPicPr>
          <p:cNvPr id="869" name="Google Shape;869;p127"/>
          <p:cNvPicPr preferRelativeResize="0"/>
          <p:nvPr/>
        </p:nvPicPr>
        <p:blipFill rotWithShape="1">
          <a:blip r:embed="rId3">
            <a:alphaModFix/>
          </a:blip>
          <a:srcRect l="9220" t="6042" r="48080" b="81021"/>
          <a:stretch/>
        </p:blipFill>
        <p:spPr>
          <a:xfrm>
            <a:off x="7070725" y="2073275"/>
            <a:ext cx="3671887" cy="1065212"/>
          </a:xfrm>
          <a:prstGeom prst="rect">
            <a:avLst/>
          </a:prstGeom>
          <a:noFill/>
          <a:ln>
            <a:noFill/>
          </a:ln>
        </p:spPr>
      </p:pic>
      <p:pic>
        <p:nvPicPr>
          <p:cNvPr id="870" name="Google Shape;870;p127"/>
          <p:cNvPicPr preferRelativeResize="0"/>
          <p:nvPr/>
        </p:nvPicPr>
        <p:blipFill rotWithShape="1">
          <a:blip r:embed="rId3">
            <a:alphaModFix/>
          </a:blip>
          <a:srcRect l="56196" t="6425" r="1130" b="80831"/>
          <a:stretch/>
        </p:blipFill>
        <p:spPr>
          <a:xfrm>
            <a:off x="7051675" y="3776662"/>
            <a:ext cx="3813175" cy="1090612"/>
          </a:xfrm>
          <a:prstGeom prst="rect">
            <a:avLst/>
          </a:prstGeom>
          <a:noFill/>
          <a:ln>
            <a:noFill/>
          </a:ln>
        </p:spPr>
      </p:pic>
      <p:pic>
        <p:nvPicPr>
          <p:cNvPr id="871" name="Google Shape;871;p127"/>
          <p:cNvPicPr preferRelativeResize="0"/>
          <p:nvPr/>
        </p:nvPicPr>
        <p:blipFill rotWithShape="1">
          <a:blip r:embed="rId3">
            <a:alphaModFix/>
          </a:blip>
          <a:srcRect l="13237" t="27575" r="27861" b="55522"/>
          <a:stretch/>
        </p:blipFill>
        <p:spPr>
          <a:xfrm>
            <a:off x="7062787" y="5429250"/>
            <a:ext cx="4467225" cy="1227137"/>
          </a:xfrm>
          <a:prstGeom prst="rect">
            <a:avLst/>
          </a:prstGeom>
          <a:noFill/>
          <a:ln>
            <a:noFill/>
          </a:ln>
        </p:spPr>
      </p:pic>
      <p:sp>
        <p:nvSpPr>
          <p:cNvPr id="872" name="Google Shape;872;p127"/>
          <p:cNvSpPr txBox="1"/>
          <p:nvPr/>
        </p:nvSpPr>
        <p:spPr>
          <a:xfrm>
            <a:off x="7131050" y="3486150"/>
            <a:ext cx="3811587" cy="228600"/>
          </a:xfrm>
          <a:prstGeom prst="rect">
            <a:avLst/>
          </a:prstGeom>
          <a:solidFill>
            <a:srgbClr val="FFC000">
              <a:alpha val="49411"/>
            </a:srgbClr>
          </a:solid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Honorees by Annual Revenues (USD)</a:t>
            </a:r>
            <a:endParaRPr/>
          </a:p>
        </p:txBody>
      </p:sp>
      <p:sp>
        <p:nvSpPr>
          <p:cNvPr id="873" name="Google Shape;873;p127"/>
          <p:cNvSpPr txBox="1"/>
          <p:nvPr/>
        </p:nvSpPr>
        <p:spPr>
          <a:xfrm>
            <a:off x="7148512" y="5200650"/>
            <a:ext cx="3811587" cy="228600"/>
          </a:xfrm>
          <a:prstGeom prst="rect">
            <a:avLst/>
          </a:prstGeom>
          <a:solidFill>
            <a:srgbClr val="FFC000">
              <a:alpha val="49411"/>
            </a:srgbClr>
          </a:solid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Honorees by Workforce Size</a:t>
            </a:r>
            <a:endParaRPr/>
          </a:p>
        </p:txBody>
      </p:sp>
      <p:sp>
        <p:nvSpPr>
          <p:cNvPr id="874" name="Google Shape;874;p127"/>
          <p:cNvSpPr txBox="1"/>
          <p:nvPr/>
        </p:nvSpPr>
        <p:spPr>
          <a:xfrm>
            <a:off x="757237" y="1806575"/>
            <a:ext cx="2857500" cy="227012"/>
          </a:xfrm>
          <a:prstGeom prst="rect">
            <a:avLst/>
          </a:prstGeom>
          <a:solidFill>
            <a:srgbClr val="FFC000">
              <a:alpha val="49411"/>
            </a:srgbClr>
          </a:solid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Honorees by Top Sectors</a:t>
            </a:r>
            <a:endParaRPr/>
          </a:p>
        </p:txBody>
      </p:sp>
      <p:sp>
        <p:nvSpPr>
          <p:cNvPr id="875" name="Google Shape;875;p127"/>
          <p:cNvSpPr txBox="1"/>
          <p:nvPr/>
        </p:nvSpPr>
        <p:spPr>
          <a:xfrm>
            <a:off x="3979862" y="1806575"/>
            <a:ext cx="2851150" cy="227012"/>
          </a:xfrm>
          <a:prstGeom prst="rect">
            <a:avLst/>
          </a:prstGeom>
          <a:solidFill>
            <a:srgbClr val="FFC000">
              <a:alpha val="49411"/>
            </a:srgbClr>
          </a:solid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Honorees by HQ Location</a:t>
            </a:r>
            <a:endParaRPr/>
          </a:p>
        </p:txBody>
      </p:sp>
      <p:sp>
        <p:nvSpPr>
          <p:cNvPr id="876" name="Google Shape;876;p127"/>
          <p:cNvSpPr txBox="1"/>
          <p:nvPr/>
        </p:nvSpPr>
        <p:spPr>
          <a:xfrm>
            <a:off x="1060450" y="798512"/>
            <a:ext cx="9115425" cy="482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dirty="0">
                <a:solidFill>
                  <a:srgbClr val="000000"/>
                </a:solidFill>
                <a:latin typeface="Arial"/>
                <a:ea typeface="Arial"/>
                <a:cs typeface="Arial"/>
                <a:sym typeface="Arial"/>
              </a:rPr>
              <a:t>128 companies were designated as World’s Most Ethical Companies in 2019. These companies represent 51 industries across 20 countries.</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28"/>
          <p:cNvSpPr txBox="1"/>
          <p:nvPr/>
        </p:nvSpPr>
        <p:spPr>
          <a:xfrm>
            <a:off x="612775" y="390525"/>
            <a:ext cx="7652451"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2800" b="1" i="0" u="none" dirty="0">
                <a:solidFill>
                  <a:srgbClr val="000000"/>
                </a:solidFill>
                <a:latin typeface="Arial" panose="020B0604020202020204" pitchFamily="34" charset="0"/>
                <a:ea typeface="Helvetica Neue"/>
                <a:cs typeface="Arial" panose="020B0604020202020204" pitchFamily="34" charset="0"/>
                <a:sym typeface="Helvetica Neue"/>
              </a:rPr>
              <a:t>Culture Breakdowns Are the Leading Cause of Misconduct</a:t>
            </a:r>
            <a:endParaRPr sz="2800" dirty="0">
              <a:latin typeface="Arial" panose="020B0604020202020204" pitchFamily="34" charset="0"/>
              <a:cs typeface="Arial" panose="020B0604020202020204" pitchFamily="34" charset="0"/>
            </a:endParaRPr>
          </a:p>
        </p:txBody>
      </p:sp>
      <p:pic>
        <p:nvPicPr>
          <p:cNvPr id="883" name="Google Shape;883;p128"/>
          <p:cNvPicPr preferRelativeResize="0"/>
          <p:nvPr/>
        </p:nvPicPr>
        <p:blipFill rotWithShape="1">
          <a:blip r:embed="rId3">
            <a:alphaModFix/>
          </a:blip>
          <a:srcRect/>
          <a:stretch/>
        </p:blipFill>
        <p:spPr>
          <a:xfrm>
            <a:off x="1196975" y="1343025"/>
            <a:ext cx="8288337" cy="4221162"/>
          </a:xfrm>
          <a:prstGeom prst="rect">
            <a:avLst/>
          </a:prstGeom>
          <a:noFill/>
          <a:ln>
            <a:noFill/>
          </a:ln>
        </p:spPr>
      </p:pic>
      <p:sp>
        <p:nvSpPr>
          <p:cNvPr id="884" name="Google Shape;884;p128"/>
          <p:cNvSpPr txBox="1"/>
          <p:nvPr/>
        </p:nvSpPr>
        <p:spPr>
          <a:xfrm>
            <a:off x="9312274" y="1778000"/>
            <a:ext cx="2264208" cy="719137"/>
          </a:xfrm>
          <a:prstGeom prst="rect">
            <a:avLst/>
          </a:prstGeom>
          <a:no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r>
              <a:rPr lang="en-US" sz="1400" b="1" i="0" u="none" dirty="0">
                <a:solidFill>
                  <a:srgbClr val="000000"/>
                </a:solidFill>
                <a:latin typeface="Arial" panose="020B0604020202020204" pitchFamily="34" charset="0"/>
                <a:ea typeface="Helvetica Neue"/>
                <a:cs typeface="Arial" panose="020B0604020202020204" pitchFamily="34" charset="0"/>
                <a:sym typeface="Helvetica Neue"/>
              </a:rPr>
              <a:t>69 percent of settlements were identified as culture-related</a:t>
            </a:r>
            <a:endParaRPr dirty="0">
              <a:latin typeface="Arial" panose="020B0604020202020204" pitchFamily="34" charset="0"/>
              <a:cs typeface="Arial" panose="020B0604020202020204" pitchFamily="34" charset="0"/>
            </a:endParaRPr>
          </a:p>
        </p:txBody>
      </p:sp>
      <p:sp>
        <p:nvSpPr>
          <p:cNvPr id="885" name="Google Shape;885;p128"/>
          <p:cNvSpPr txBox="1"/>
          <p:nvPr/>
        </p:nvSpPr>
        <p:spPr>
          <a:xfrm>
            <a:off x="6780212" y="3803650"/>
            <a:ext cx="3497262"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Helvetica Neue Light"/>
              <a:buNone/>
            </a:pPr>
            <a:r>
              <a:rPr lang="en-US" sz="1800" b="0" i="0" u="none" dirty="0">
                <a:solidFill>
                  <a:srgbClr val="000000"/>
                </a:solidFill>
                <a:latin typeface="Arial" panose="020B0604020202020204" pitchFamily="34" charset="0"/>
                <a:ea typeface="Helvetica Neue Light"/>
                <a:cs typeface="Arial" panose="020B0604020202020204" pitchFamily="34" charset="0"/>
                <a:sym typeface="Helvetica Neue Light"/>
              </a:rPr>
              <a:t>The average cost of compliance failures caused by a poor culture is more than </a:t>
            </a:r>
            <a:r>
              <a:rPr lang="en-US" sz="1800" b="1" i="0" u="none" dirty="0">
                <a:solidFill>
                  <a:srgbClr val="000000"/>
                </a:solidFill>
                <a:latin typeface="Arial" panose="020B0604020202020204" pitchFamily="34" charset="0"/>
                <a:ea typeface="Helvetica Neue"/>
                <a:cs typeface="Arial" panose="020B0604020202020204" pitchFamily="34" charset="0"/>
                <a:sym typeface="Helvetica Neue"/>
              </a:rPr>
              <a:t>$40 million</a:t>
            </a:r>
            <a:endParaRPr dirty="0">
              <a:latin typeface="Arial" panose="020B0604020202020204" pitchFamily="34" charset="0"/>
              <a:cs typeface="Arial" panose="020B0604020202020204" pitchFamily="34" charset="0"/>
            </a:endParaRPr>
          </a:p>
        </p:txBody>
      </p:sp>
      <p:sp>
        <p:nvSpPr>
          <p:cNvPr id="886" name="Google Shape;886;p128"/>
          <p:cNvSpPr txBox="1"/>
          <p:nvPr/>
        </p:nvSpPr>
        <p:spPr>
          <a:xfrm>
            <a:off x="6683375" y="6076950"/>
            <a:ext cx="4438650" cy="441325"/>
          </a:xfrm>
          <a:prstGeom prst="rect">
            <a:avLst/>
          </a:prstGeom>
          <a:noFill/>
          <a:ln>
            <a:noFill/>
          </a:ln>
        </p:spPr>
        <p:txBody>
          <a:bodyPr spcFirstLastPara="1" wrap="square" lIns="35700" tIns="35700" rIns="35700" bIns="35700" anchor="ctr" anchorCtr="0">
            <a:noAutofit/>
          </a:bodyPr>
          <a:lstStyle/>
          <a:p>
            <a:pPr marL="0" marR="0" lvl="0" indent="0" algn="r" rtl="0">
              <a:lnSpc>
                <a:spcPct val="100000"/>
              </a:lnSpc>
              <a:spcBef>
                <a:spcPts val="0"/>
              </a:spcBef>
              <a:spcAft>
                <a:spcPts val="0"/>
              </a:spcAft>
              <a:buClr>
                <a:srgbClr val="000000"/>
              </a:buClr>
              <a:buSzPts val="800"/>
              <a:buFont typeface="Helvetica Neue Light"/>
              <a:buNone/>
            </a:pPr>
            <a:r>
              <a:rPr lang="en-US" sz="800" b="0" i="0" u="none">
                <a:solidFill>
                  <a:srgbClr val="000000"/>
                </a:solidFill>
                <a:latin typeface="Arial" panose="020B0604020202020204" pitchFamily="34" charset="0"/>
                <a:ea typeface="Helvetica Neue Light"/>
                <a:cs typeface="Arial" panose="020B0604020202020204" pitchFamily="34" charset="0"/>
                <a:sym typeface="Helvetica Neue Light"/>
              </a:rPr>
              <a:t>Source: CEB Analysis</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r" rtl="0">
              <a:lnSpc>
                <a:spcPct val="100000"/>
              </a:lnSpc>
              <a:spcBef>
                <a:spcPts val="0"/>
              </a:spcBef>
              <a:spcAft>
                <a:spcPts val="0"/>
              </a:spcAft>
              <a:buClr>
                <a:srgbClr val="000000"/>
              </a:buClr>
              <a:buSzPts val="800"/>
              <a:buFont typeface="Helvetica Neue Light"/>
              <a:buNone/>
            </a:pPr>
            <a:r>
              <a:rPr lang="en-US" sz="800" b="0" i="0" u="none">
                <a:solidFill>
                  <a:srgbClr val="000000"/>
                </a:solidFill>
                <a:latin typeface="Arial" panose="020B0604020202020204" pitchFamily="34" charset="0"/>
                <a:ea typeface="Helvetica Neue Light"/>
                <a:cs typeface="Arial" panose="020B0604020202020204" pitchFamily="34" charset="0"/>
                <a:sym typeface="Helvetica Neue Light"/>
              </a:rPr>
              <a:t>n = 209 settlements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r" rtl="0">
              <a:lnSpc>
                <a:spcPct val="100000"/>
              </a:lnSpc>
              <a:spcBef>
                <a:spcPts val="0"/>
              </a:spcBef>
              <a:spcAft>
                <a:spcPts val="0"/>
              </a:spcAft>
              <a:buClr>
                <a:srgbClr val="000000"/>
              </a:buClr>
              <a:buSzPts val="800"/>
              <a:buFont typeface="Helvetica Neue Light"/>
              <a:buNone/>
            </a:pPr>
            <a:r>
              <a:rPr lang="en-US" sz="800" b="0" i="0" u="none">
                <a:solidFill>
                  <a:srgbClr val="000000"/>
                </a:solidFill>
                <a:latin typeface="Arial" panose="020B0604020202020204" pitchFamily="34" charset="0"/>
                <a:ea typeface="Helvetica Neue Light"/>
                <a:cs typeface="Arial" panose="020B0604020202020204" pitchFamily="34" charset="0"/>
                <a:sym typeface="Helvetica Neue Light"/>
              </a:rPr>
              <a:t>Note: total does not equal 100% as multiple root causes were identified for each compliance failure</a:t>
            </a:r>
            <a:endParaRPr>
              <a:latin typeface="Arial" panose="020B0604020202020204" pitchFamily="34" charset="0"/>
              <a:cs typeface="Arial" panose="020B0604020202020204" pitchFamily="34" charset="0"/>
            </a:endParaRPr>
          </a:p>
        </p:txBody>
      </p:sp>
      <p:grpSp>
        <p:nvGrpSpPr>
          <p:cNvPr id="887" name="Google Shape;887;p128"/>
          <p:cNvGrpSpPr/>
          <p:nvPr/>
        </p:nvGrpSpPr>
        <p:grpSpPr>
          <a:xfrm>
            <a:off x="8807451" y="1568450"/>
            <a:ext cx="323850" cy="1531937"/>
            <a:chOff x="8528552" y="1815353"/>
            <a:chExt cx="373401" cy="1179503"/>
          </a:xfrm>
        </p:grpSpPr>
        <p:cxnSp>
          <p:nvCxnSpPr>
            <p:cNvPr id="888" name="Google Shape;888;p128"/>
            <p:cNvCxnSpPr/>
            <p:nvPr/>
          </p:nvCxnSpPr>
          <p:spPr>
            <a:xfrm>
              <a:off x="8528552" y="1815353"/>
              <a:ext cx="373401" cy="0"/>
            </a:xfrm>
            <a:prstGeom prst="straightConnector1">
              <a:avLst/>
            </a:prstGeom>
            <a:noFill/>
            <a:ln w="9525" cap="flat" cmpd="sng">
              <a:solidFill>
                <a:schemeClr val="dk1"/>
              </a:solidFill>
              <a:prstDash val="solid"/>
              <a:miter lim="800000"/>
              <a:headEnd type="none" w="med" len="med"/>
              <a:tailEnd type="none" w="med" len="med"/>
            </a:ln>
          </p:spPr>
        </p:cxnSp>
        <p:cxnSp>
          <p:nvCxnSpPr>
            <p:cNvPr id="889" name="Google Shape;889;p128"/>
            <p:cNvCxnSpPr/>
            <p:nvPr/>
          </p:nvCxnSpPr>
          <p:spPr>
            <a:xfrm>
              <a:off x="8528552" y="2994856"/>
              <a:ext cx="373401" cy="0"/>
            </a:xfrm>
            <a:prstGeom prst="straightConnector1">
              <a:avLst/>
            </a:prstGeom>
            <a:noFill/>
            <a:ln w="9525" cap="flat" cmpd="sng">
              <a:solidFill>
                <a:schemeClr val="dk1"/>
              </a:solidFill>
              <a:prstDash val="solid"/>
              <a:miter lim="800000"/>
              <a:headEnd type="none" w="med" len="med"/>
              <a:tailEnd type="none" w="med" len="med"/>
            </a:ln>
          </p:spPr>
        </p:cxnSp>
        <p:cxnSp>
          <p:nvCxnSpPr>
            <p:cNvPr id="890" name="Google Shape;890;p128"/>
            <p:cNvCxnSpPr/>
            <p:nvPr/>
          </p:nvCxnSpPr>
          <p:spPr>
            <a:xfrm>
              <a:off x="8901953" y="1815353"/>
              <a:ext cx="0" cy="1179503"/>
            </a:xfrm>
            <a:prstGeom prst="straightConnector1">
              <a:avLst/>
            </a:prstGeom>
            <a:noFill/>
            <a:ln w="9525" cap="flat" cmpd="sng">
              <a:solidFill>
                <a:schemeClr val="dk1"/>
              </a:solidFill>
              <a:prstDash val="solid"/>
              <a:miter lim="800000"/>
              <a:headEnd type="none" w="med" len="med"/>
              <a:tailEnd type="none" w="med" len="med"/>
            </a:ln>
          </p:spPr>
        </p:cxn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9"/>
          <p:cNvSpPr txBox="1">
            <a:spLocks noGrp="1"/>
          </p:cNvSpPr>
          <p:nvPr>
            <p:ph type="title" idx="4294967295"/>
          </p:nvPr>
        </p:nvSpPr>
        <p:spPr>
          <a:xfrm>
            <a:off x="676894" y="295275"/>
            <a:ext cx="8438531" cy="482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sz="2800" b="1" i="0" u="none" dirty="0">
                <a:solidFill>
                  <a:srgbClr val="231F20"/>
                </a:solidFill>
                <a:latin typeface="Arial"/>
                <a:ea typeface="Arial"/>
                <a:cs typeface="Arial"/>
                <a:sym typeface="Arial"/>
              </a:rPr>
              <a:t>Infrastructure to Support an Ethical Culture</a:t>
            </a:r>
            <a:endParaRPr dirty="0"/>
          </a:p>
        </p:txBody>
      </p:sp>
      <p:pic>
        <p:nvPicPr>
          <p:cNvPr id="896" name="Google Shape;896;p129"/>
          <p:cNvPicPr preferRelativeResize="0"/>
          <p:nvPr/>
        </p:nvPicPr>
        <p:blipFill rotWithShape="1">
          <a:blip r:embed="rId3">
            <a:alphaModFix/>
          </a:blip>
          <a:srcRect/>
          <a:stretch/>
        </p:blipFill>
        <p:spPr>
          <a:xfrm>
            <a:off x="903287" y="1374634"/>
            <a:ext cx="10621962" cy="4724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30"/>
          <p:cNvSpPr txBox="1">
            <a:spLocks noGrp="1"/>
          </p:cNvSpPr>
          <p:nvPr>
            <p:ph type="title" idx="4294967295"/>
          </p:nvPr>
        </p:nvSpPr>
        <p:spPr>
          <a:xfrm>
            <a:off x="609600" y="295275"/>
            <a:ext cx="8505825" cy="482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800"/>
              <a:buNone/>
            </a:pPr>
            <a:r>
              <a:rPr lang="en-US" sz="2800" b="1" i="0" u="none" dirty="0">
                <a:solidFill>
                  <a:srgbClr val="231F20"/>
                </a:solidFill>
                <a:latin typeface="Arial"/>
                <a:ea typeface="Arial"/>
                <a:cs typeface="Arial"/>
                <a:sym typeface="Arial"/>
              </a:rPr>
              <a:t>How Leading Companies Measure Culture</a:t>
            </a:r>
            <a:endParaRPr dirty="0"/>
          </a:p>
        </p:txBody>
      </p:sp>
      <p:sp>
        <p:nvSpPr>
          <p:cNvPr id="903" name="Google Shape;903;p130"/>
          <p:cNvSpPr txBox="1"/>
          <p:nvPr/>
        </p:nvSpPr>
        <p:spPr>
          <a:xfrm>
            <a:off x="1044575" y="6565900"/>
            <a:ext cx="4389437" cy="1666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A5A5A5"/>
              </a:buClr>
              <a:buSzPts val="1000"/>
              <a:buFont typeface="Arial"/>
              <a:buNone/>
            </a:pPr>
            <a:r>
              <a:rPr lang="en-US" sz="1000" b="0" i="0" u="none">
                <a:solidFill>
                  <a:srgbClr val="A5A5A5"/>
                </a:solidFill>
                <a:latin typeface="Arial"/>
                <a:ea typeface="Arial"/>
                <a:cs typeface="Arial"/>
                <a:sym typeface="Arial"/>
              </a:rPr>
              <a:t>Source: 2019 </a:t>
            </a:r>
            <a:r>
              <a:rPr lang="en-US" sz="1000" b="0" i="1" u="none">
                <a:solidFill>
                  <a:srgbClr val="A5A5A5"/>
                </a:solidFill>
                <a:latin typeface="Arial"/>
                <a:ea typeface="Arial"/>
                <a:cs typeface="Arial"/>
                <a:sym typeface="Arial"/>
              </a:rPr>
              <a:t>World’s Most Ethical Companies </a:t>
            </a:r>
            <a:r>
              <a:rPr lang="en-US" sz="1000" b="0" i="0" u="none">
                <a:solidFill>
                  <a:srgbClr val="A5A5A5"/>
                </a:solidFill>
                <a:latin typeface="Arial"/>
                <a:ea typeface="Arial"/>
                <a:cs typeface="Arial"/>
                <a:sym typeface="Arial"/>
              </a:rPr>
              <a:t>Data Set. Ethisphere</a:t>
            </a:r>
            <a:endParaRPr/>
          </a:p>
        </p:txBody>
      </p:sp>
      <p:pic>
        <p:nvPicPr>
          <p:cNvPr id="904" name="Google Shape;904;p130"/>
          <p:cNvPicPr preferRelativeResize="0"/>
          <p:nvPr/>
        </p:nvPicPr>
        <p:blipFill rotWithShape="1">
          <a:blip r:embed="rId3">
            <a:alphaModFix/>
          </a:blip>
          <a:srcRect/>
          <a:stretch/>
        </p:blipFill>
        <p:spPr>
          <a:xfrm>
            <a:off x="854075" y="1646237"/>
            <a:ext cx="6861175" cy="4614862"/>
          </a:xfrm>
          <a:prstGeom prst="rect">
            <a:avLst/>
          </a:prstGeom>
          <a:noFill/>
          <a:ln>
            <a:noFill/>
          </a:ln>
        </p:spPr>
      </p:pic>
      <p:sp>
        <p:nvSpPr>
          <p:cNvPr id="905" name="Google Shape;905;p130"/>
          <p:cNvSpPr txBox="1"/>
          <p:nvPr/>
        </p:nvSpPr>
        <p:spPr>
          <a:xfrm>
            <a:off x="7820025" y="1839912"/>
            <a:ext cx="4092575" cy="3725862"/>
          </a:xfrm>
          <a:prstGeom prst="rect">
            <a:avLst/>
          </a:prstGeom>
          <a:noFill/>
          <a:ln>
            <a:noFill/>
          </a:ln>
        </p:spPr>
        <p:txBody>
          <a:bodyPr spcFirstLastPara="1" wrap="square" lIns="0" tIns="12700" rIns="0" bIns="0" anchor="t" anchorCtr="0">
            <a:noAutofit/>
          </a:bodyPr>
          <a:lstStyle/>
          <a:p>
            <a:pPr marL="298450" marR="0" lvl="0" indent="-285750" algn="l" rtl="0">
              <a:lnSpc>
                <a:spcPct val="100000"/>
              </a:lnSpc>
              <a:spcBef>
                <a:spcPts val="0"/>
              </a:spcBef>
              <a:spcAft>
                <a:spcPts val="0"/>
              </a:spcAft>
              <a:buClr>
                <a:srgbClr val="000000"/>
              </a:buClr>
              <a:buSzPts val="100"/>
              <a:buFont typeface="Arial"/>
              <a:buChar char="•"/>
            </a:pPr>
            <a:r>
              <a:rPr lang="en-US" sz="1400" b="0" i="0" u="none" dirty="0">
                <a:solidFill>
                  <a:srgbClr val="000000"/>
                </a:solidFill>
                <a:latin typeface="Arial"/>
                <a:ea typeface="Arial"/>
                <a:cs typeface="Arial"/>
                <a:sym typeface="Arial"/>
              </a:rPr>
              <a:t>Among Ethisphere’s 2019 </a:t>
            </a:r>
            <a:r>
              <a:rPr lang="en-US" sz="1400" b="0" u="none" dirty="0">
                <a:solidFill>
                  <a:srgbClr val="000000"/>
                </a:solidFill>
                <a:latin typeface="Arial"/>
                <a:ea typeface="Arial"/>
                <a:cs typeface="Arial"/>
                <a:sym typeface="Arial"/>
              </a:rPr>
              <a:t>World’s Most Ethical Companies</a:t>
            </a:r>
            <a:r>
              <a:rPr lang="en-US" sz="1400" b="0" i="1" u="none" dirty="0">
                <a:solidFill>
                  <a:srgbClr val="000000"/>
                </a:solidFill>
                <a:latin typeface="Arial"/>
                <a:ea typeface="Arial"/>
                <a:cs typeface="Arial"/>
                <a:sym typeface="Arial"/>
              </a:rPr>
              <a:t>, </a:t>
            </a:r>
            <a:r>
              <a:rPr lang="en-US" sz="1400" b="0" i="0" u="none" dirty="0">
                <a:solidFill>
                  <a:srgbClr val="000000"/>
                </a:solidFill>
                <a:latin typeface="Arial"/>
                <a:ea typeface="Arial"/>
                <a:cs typeface="Arial"/>
                <a:sym typeface="Arial"/>
              </a:rPr>
              <a:t>the</a:t>
            </a:r>
            <a:r>
              <a:rPr lang="en-US" sz="1400" b="0" i="1" u="none" dirty="0">
                <a:solidFill>
                  <a:srgbClr val="000000"/>
                </a:solidFill>
                <a:latin typeface="Arial"/>
                <a:ea typeface="Arial"/>
                <a:cs typeface="Arial"/>
                <a:sym typeface="Arial"/>
              </a:rPr>
              <a:t> </a:t>
            </a:r>
            <a:r>
              <a:rPr lang="en-US" sz="1400" b="0" u="none" dirty="0">
                <a:solidFill>
                  <a:srgbClr val="000000"/>
                </a:solidFill>
                <a:latin typeface="Arial"/>
                <a:ea typeface="Arial"/>
                <a:cs typeface="Arial"/>
                <a:sym typeface="Arial"/>
              </a:rPr>
              <a:t>average </a:t>
            </a:r>
            <a:r>
              <a:rPr lang="en-US" sz="1400" b="0" i="0" u="none" dirty="0">
                <a:solidFill>
                  <a:srgbClr val="000000"/>
                </a:solidFill>
                <a:latin typeface="Arial"/>
                <a:ea typeface="Arial"/>
                <a:cs typeface="Arial"/>
                <a:sym typeface="Arial"/>
              </a:rPr>
              <a:t>number of methods used to measure whether their organization has an ethical culture was </a:t>
            </a:r>
            <a:r>
              <a:rPr lang="en-US" sz="1400" b="1" i="0" u="none" dirty="0">
                <a:solidFill>
                  <a:srgbClr val="000000"/>
                </a:solidFill>
                <a:latin typeface="Arial"/>
                <a:ea typeface="Arial"/>
                <a:cs typeface="Arial"/>
                <a:sym typeface="Arial"/>
              </a:rPr>
              <a:t>six. </a:t>
            </a:r>
            <a:r>
              <a:rPr lang="en-US" sz="1400" b="0" i="0" u="none" dirty="0">
                <a:solidFill>
                  <a:srgbClr val="000000"/>
                </a:solidFill>
                <a:latin typeface="Arial"/>
                <a:ea typeface="Arial"/>
                <a:cs typeface="Arial"/>
                <a:sym typeface="Arial"/>
              </a:rPr>
              <a:t>This indicates that measuring culture is a multidimensional and cross-functional effort. </a:t>
            </a:r>
            <a:endParaRPr dirty="0"/>
          </a:p>
          <a:p>
            <a:pPr marL="298450" marR="0" lvl="0" indent="-285750" algn="l" rtl="0">
              <a:lnSpc>
                <a:spcPct val="100000"/>
              </a:lnSpc>
              <a:spcBef>
                <a:spcPts val="100"/>
              </a:spcBef>
              <a:spcAft>
                <a:spcPts val="0"/>
              </a:spcAft>
              <a:buClr>
                <a:srgbClr val="000000"/>
              </a:buClr>
              <a:buSzPts val="1400"/>
              <a:buFont typeface="Arial"/>
              <a:buNone/>
            </a:pPr>
            <a:endParaRPr sz="1400" b="0" i="0" u="none" dirty="0">
              <a:solidFill>
                <a:srgbClr val="000000"/>
              </a:solidFill>
              <a:latin typeface="Arial"/>
              <a:ea typeface="Arial"/>
              <a:cs typeface="Arial"/>
              <a:sym typeface="Arial"/>
            </a:endParaRPr>
          </a:p>
          <a:p>
            <a:pPr marL="298450" marR="0" lvl="0" indent="-285750" algn="l" rtl="0">
              <a:lnSpc>
                <a:spcPct val="100000"/>
              </a:lnSpc>
              <a:spcBef>
                <a:spcPts val="100"/>
              </a:spcBef>
              <a:spcAft>
                <a:spcPts val="0"/>
              </a:spcAft>
              <a:buClr>
                <a:srgbClr val="000000"/>
              </a:buClr>
              <a:buSzPts val="100"/>
              <a:buFont typeface="Arial"/>
              <a:buChar char="•"/>
            </a:pPr>
            <a:r>
              <a:rPr lang="en-US" sz="1400" b="0" i="0" u="none" dirty="0">
                <a:solidFill>
                  <a:srgbClr val="000000"/>
                </a:solidFill>
                <a:latin typeface="Arial"/>
                <a:ea typeface="Arial"/>
                <a:cs typeface="Arial"/>
                <a:sym typeface="Arial"/>
              </a:rPr>
              <a:t>We see a sharp increase in the use of </a:t>
            </a:r>
            <a:r>
              <a:rPr lang="en-US" sz="1400" b="1" i="0" u="none" dirty="0">
                <a:solidFill>
                  <a:srgbClr val="000000"/>
                </a:solidFill>
                <a:latin typeface="Arial"/>
                <a:ea typeface="Arial"/>
                <a:cs typeface="Arial"/>
                <a:sym typeface="Arial"/>
              </a:rPr>
              <a:t>physical site visits </a:t>
            </a:r>
            <a:r>
              <a:rPr lang="en-US" sz="1400" b="0" i="0" u="none" dirty="0">
                <a:solidFill>
                  <a:srgbClr val="000000"/>
                </a:solidFill>
                <a:latin typeface="Arial"/>
                <a:ea typeface="Arial"/>
                <a:cs typeface="Arial"/>
                <a:sym typeface="Arial"/>
              </a:rPr>
              <a:t>as a method to measure ethical culture (92 percent of Honorees in 2019 compared to 53 percent in 2018), illustrating the importance of face time.</a:t>
            </a:r>
            <a:endParaRPr dirty="0"/>
          </a:p>
          <a:p>
            <a:pPr marL="298450" marR="0" lvl="0" indent="-285750" algn="l" rtl="0">
              <a:lnSpc>
                <a:spcPct val="100000"/>
              </a:lnSpc>
              <a:spcBef>
                <a:spcPts val="100"/>
              </a:spcBef>
              <a:spcAft>
                <a:spcPts val="0"/>
              </a:spcAft>
              <a:buClr>
                <a:srgbClr val="000000"/>
              </a:buClr>
              <a:buSzPts val="1400"/>
              <a:buFont typeface="Arial"/>
              <a:buNone/>
            </a:pPr>
            <a:endParaRPr sz="1400" b="0" i="0" u="none" dirty="0">
              <a:solidFill>
                <a:srgbClr val="000000"/>
              </a:solidFill>
              <a:latin typeface="Arial"/>
              <a:ea typeface="Arial"/>
              <a:cs typeface="Arial"/>
              <a:sym typeface="Arial"/>
            </a:endParaRPr>
          </a:p>
          <a:p>
            <a:pPr marL="298450" marR="0" lvl="0" indent="-285750" algn="l" rtl="0">
              <a:lnSpc>
                <a:spcPct val="100000"/>
              </a:lnSpc>
              <a:spcBef>
                <a:spcPts val="100"/>
              </a:spcBef>
              <a:spcAft>
                <a:spcPts val="0"/>
              </a:spcAft>
              <a:buClr>
                <a:srgbClr val="000000"/>
              </a:buClr>
              <a:buSzPts val="100"/>
              <a:buFont typeface="Arial"/>
              <a:buChar char="•"/>
            </a:pPr>
            <a:r>
              <a:rPr lang="en-US" sz="1400" b="0" i="0" u="none" dirty="0">
                <a:solidFill>
                  <a:srgbClr val="000000"/>
                </a:solidFill>
                <a:latin typeface="Arial"/>
                <a:ea typeface="Arial"/>
                <a:cs typeface="Arial"/>
                <a:sym typeface="Arial"/>
              </a:rPr>
              <a:t>Yet </a:t>
            </a:r>
            <a:r>
              <a:rPr lang="en-US" sz="1400" b="1" i="0" u="none" dirty="0">
                <a:solidFill>
                  <a:srgbClr val="000000"/>
                </a:solidFill>
                <a:latin typeface="Arial"/>
                <a:ea typeface="Arial"/>
                <a:cs typeface="Arial"/>
                <a:sym typeface="Arial"/>
              </a:rPr>
              <a:t>employee surveys </a:t>
            </a:r>
            <a:r>
              <a:rPr lang="en-US" sz="1400" b="0" i="0" u="none" dirty="0">
                <a:solidFill>
                  <a:srgbClr val="000000"/>
                </a:solidFill>
                <a:latin typeface="Arial"/>
                <a:ea typeface="Arial"/>
                <a:cs typeface="Arial"/>
                <a:sym typeface="Arial"/>
              </a:rPr>
              <a:t>remain the most common method, as reported by 99 percent of Honorees. The type and frequency of surveys conducted, however, varied across Honorees. </a:t>
            </a:r>
            <a:endParaRPr dirty="0"/>
          </a:p>
        </p:txBody>
      </p:sp>
      <p:sp>
        <p:nvSpPr>
          <p:cNvPr id="906" name="Google Shape;906;p130"/>
          <p:cNvSpPr txBox="1"/>
          <p:nvPr/>
        </p:nvSpPr>
        <p:spPr>
          <a:xfrm>
            <a:off x="1044575" y="1082675"/>
            <a:ext cx="6540500" cy="56673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7F7F7F"/>
              </a:buClr>
              <a:buSzPts val="1800"/>
              <a:buFont typeface="Arial"/>
              <a:buNone/>
            </a:pPr>
            <a:r>
              <a:rPr lang="en-US" sz="1800" b="0" i="1" u="none">
                <a:solidFill>
                  <a:srgbClr val="7F7F7F"/>
                </a:solidFill>
                <a:latin typeface="Arial"/>
                <a:ea typeface="Arial"/>
                <a:cs typeface="Arial"/>
                <a:sym typeface="Arial"/>
              </a:rPr>
              <a:t>What Type of Survey(s) Do You Use to Measure Ethical Culture within Your Organization? (Multiple select)</a:t>
            </a:r>
            <a:r>
              <a:rPr lang="en-US" sz="1400" b="0" i="1" u="none">
                <a:solidFill>
                  <a:srgbClr val="7F7F7F"/>
                </a:solidFill>
                <a:latin typeface="Arial"/>
                <a:ea typeface="Arial"/>
                <a:cs typeface="Arial"/>
                <a:sym typeface="Arial"/>
              </a:rPr>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FB6F-53D7-7F44-87E3-002601E9D685}"/>
              </a:ext>
            </a:extLst>
          </p:cNvPr>
          <p:cNvSpPr>
            <a:spLocks noGrp="1"/>
          </p:cNvSpPr>
          <p:nvPr>
            <p:ph type="title"/>
          </p:nvPr>
        </p:nvSpPr>
        <p:spPr/>
        <p:txBody>
          <a:bodyPr>
            <a:normAutofit/>
          </a:bodyPr>
          <a:lstStyle/>
          <a:p>
            <a:r>
              <a:rPr lang="en-US" b="1" dirty="0"/>
              <a:t>Communication Through Real-World Stories</a:t>
            </a:r>
            <a:endParaRPr lang="en-US" dirty="0"/>
          </a:p>
        </p:txBody>
      </p:sp>
      <p:sp>
        <p:nvSpPr>
          <p:cNvPr id="8" name="TextBox 7">
            <a:extLst>
              <a:ext uri="{FF2B5EF4-FFF2-40B4-BE49-F238E27FC236}">
                <a16:creationId xmlns:a16="http://schemas.microsoft.com/office/drawing/2014/main" id="{D4BA529B-88CF-5F42-9C01-323BEC628CCC}"/>
              </a:ext>
            </a:extLst>
          </p:cNvPr>
          <p:cNvSpPr txBox="1"/>
          <p:nvPr/>
        </p:nvSpPr>
        <p:spPr>
          <a:xfrm>
            <a:off x="1060703" y="1448713"/>
            <a:ext cx="6149394" cy="566822"/>
          </a:xfrm>
          <a:prstGeom prst="rect">
            <a:avLst/>
          </a:prstGeom>
        </p:spPr>
        <p:txBody>
          <a:bodyPr vert="horz" wrap="square" lIns="0" tIns="12700" rIns="0" bIns="0" rtlCol="0">
            <a:spAutoFit/>
          </a:bodyPr>
          <a:lstStyle/>
          <a:p>
            <a:pPr marL="12700">
              <a:spcBef>
                <a:spcPts val="100"/>
              </a:spcBef>
            </a:pPr>
            <a:r>
              <a:rPr lang="en-US" dirty="0">
                <a:latin typeface="Arial" panose="020B0604020202020204" pitchFamily="34" charset="0"/>
                <a:cs typeface="Arial" panose="020B0604020202020204" pitchFamily="34" charset="0"/>
              </a:rPr>
              <a:t>Honorees that use examples of real-world ethical or compliance dilemmas or issues in E&amp;C communications</a:t>
            </a:r>
          </a:p>
        </p:txBody>
      </p:sp>
      <p:graphicFrame>
        <p:nvGraphicFramePr>
          <p:cNvPr id="3" name="Chart 2">
            <a:extLst>
              <a:ext uri="{FF2B5EF4-FFF2-40B4-BE49-F238E27FC236}">
                <a16:creationId xmlns:a16="http://schemas.microsoft.com/office/drawing/2014/main" id="{59D0FAFB-DD14-9841-B86B-6B91388F305C}"/>
              </a:ext>
            </a:extLst>
          </p:cNvPr>
          <p:cNvGraphicFramePr/>
          <p:nvPr>
            <p:extLst>
              <p:ext uri="{D42A27DB-BD31-4B8C-83A1-F6EECF244321}">
                <p14:modId xmlns:p14="http://schemas.microsoft.com/office/powerpoint/2010/main" val="4186035759"/>
              </p:ext>
            </p:extLst>
          </p:nvPr>
        </p:nvGraphicFramePr>
        <p:xfrm>
          <a:off x="922918" y="2005143"/>
          <a:ext cx="7652372" cy="419535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FF87B83-459D-0540-9693-72F937AFA027}"/>
              </a:ext>
            </a:extLst>
          </p:cNvPr>
          <p:cNvSpPr txBox="1"/>
          <p:nvPr/>
        </p:nvSpPr>
        <p:spPr>
          <a:xfrm>
            <a:off x="8744607" y="2283089"/>
            <a:ext cx="3153104" cy="1120820"/>
          </a:xfrm>
          <a:prstGeom prst="rect">
            <a:avLst/>
          </a:prstGeom>
        </p:spPr>
        <p:txBody>
          <a:bodyPr vert="horz" wrap="square" lIns="0" tIns="12700" rIns="0" bIns="0" rtlCol="0">
            <a:spAutoFit/>
          </a:bodyPr>
          <a:lstStyle/>
          <a:p>
            <a:pPr marL="12700">
              <a:spcBef>
                <a:spcPts val="100"/>
              </a:spcBef>
            </a:pPr>
            <a:r>
              <a:rPr lang="en-US" dirty="0">
                <a:latin typeface="Arial" panose="020B0604020202020204" pitchFamily="34" charset="0"/>
                <a:cs typeface="Arial" panose="020B0604020202020204" pitchFamily="34" charset="0"/>
              </a:rPr>
              <a:t>The use of real-world dilemmas in E&amp;C communications is ubiquitous among honorees</a:t>
            </a:r>
          </a:p>
        </p:txBody>
      </p:sp>
      <p:sp>
        <p:nvSpPr>
          <p:cNvPr id="14" name="TextBox 13">
            <a:extLst>
              <a:ext uri="{FF2B5EF4-FFF2-40B4-BE49-F238E27FC236}">
                <a16:creationId xmlns:a16="http://schemas.microsoft.com/office/drawing/2014/main" id="{47541A08-48C7-DE48-9F8D-1870815136A0}"/>
              </a:ext>
            </a:extLst>
          </p:cNvPr>
          <p:cNvSpPr txBox="1"/>
          <p:nvPr/>
        </p:nvSpPr>
        <p:spPr>
          <a:xfrm>
            <a:off x="8713076" y="3680909"/>
            <a:ext cx="3153104" cy="843821"/>
          </a:xfrm>
          <a:prstGeom prst="rect">
            <a:avLst/>
          </a:prstGeom>
        </p:spPr>
        <p:txBody>
          <a:bodyPr vert="horz" wrap="square" lIns="0" tIns="12700" rIns="0" bIns="0" rtlCol="0">
            <a:spAutoFit/>
          </a:bodyPr>
          <a:lstStyle/>
          <a:p>
            <a:pPr marL="12700">
              <a:spcBef>
                <a:spcPts val="100"/>
              </a:spcBef>
            </a:pPr>
            <a:r>
              <a:rPr lang="en-US" dirty="0">
                <a:latin typeface="Arial" panose="020B0604020202020204" pitchFamily="34" charset="0"/>
                <a:cs typeface="Arial" panose="020B0604020202020204" pitchFamily="34" charset="0"/>
              </a:rPr>
              <a:t>Honorees are split evenly between using </a:t>
            </a:r>
            <a:r>
              <a:rPr lang="en-US" b="1" dirty="0">
                <a:solidFill>
                  <a:schemeClr val="accent2"/>
                </a:solidFill>
                <a:latin typeface="Arial" panose="020B0604020202020204" pitchFamily="34" charset="0"/>
                <a:cs typeface="Arial" panose="020B0604020202020204" pitchFamily="34" charset="0"/>
              </a:rPr>
              <a:t>internal</a:t>
            </a:r>
            <a:r>
              <a:rPr lang="en-US" dirty="0">
                <a:solidFill>
                  <a:schemeClr val="bg1">
                    <a:lumMod val="50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b="1" dirty="0">
                <a:solidFill>
                  <a:schemeClr val="accent1"/>
                </a:solidFill>
                <a:latin typeface="Arial" panose="020B0604020202020204" pitchFamily="34" charset="0"/>
                <a:cs typeface="Arial" panose="020B0604020202020204" pitchFamily="34" charset="0"/>
              </a:rPr>
              <a:t>external</a:t>
            </a:r>
            <a:r>
              <a:rPr lang="en-US" dirty="0">
                <a:solidFill>
                  <a:schemeClr val="bg1">
                    <a:lumMod val="50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examples</a:t>
            </a:r>
          </a:p>
        </p:txBody>
      </p:sp>
      <p:sp>
        <p:nvSpPr>
          <p:cNvPr id="7" name="TextBox 6">
            <a:extLst>
              <a:ext uri="{FF2B5EF4-FFF2-40B4-BE49-F238E27FC236}">
                <a16:creationId xmlns:a16="http://schemas.microsoft.com/office/drawing/2014/main" id="{889F7CB1-5F9C-8146-A20D-BA3F37F574A1}"/>
              </a:ext>
            </a:extLst>
          </p:cNvPr>
          <p:cNvSpPr txBox="1"/>
          <p:nvPr/>
        </p:nvSpPr>
        <p:spPr>
          <a:xfrm>
            <a:off x="1045029" y="6566263"/>
            <a:ext cx="4389120" cy="166712"/>
          </a:xfrm>
          <a:prstGeom prst="rect">
            <a:avLst/>
          </a:prstGeom>
        </p:spPr>
        <p:txBody>
          <a:bodyPr vert="horz" wrap="square" lIns="0" tIns="12700" rIns="0" bIns="0" rtlCol="0">
            <a:spAutoFit/>
          </a:bodyPr>
          <a:lstStyle/>
          <a:p>
            <a:pPr marL="12700" algn="l">
              <a:lnSpc>
                <a:spcPct val="100000"/>
              </a:lnSpc>
              <a:spcBef>
                <a:spcPts val="100"/>
              </a:spcBef>
            </a:pPr>
            <a:r>
              <a:rPr lang="en-US" sz="1000" dirty="0">
                <a:solidFill>
                  <a:schemeClr val="bg1">
                    <a:lumMod val="65000"/>
                  </a:schemeClr>
                </a:solidFill>
                <a:latin typeface="Arial" panose="020B0604020202020204" pitchFamily="34" charset="0"/>
                <a:cs typeface="Arial" panose="020B0604020202020204" pitchFamily="34" charset="0"/>
              </a:rPr>
              <a:t>Source: 2019 </a:t>
            </a:r>
            <a:r>
              <a:rPr lang="en-US" sz="1000" i="1" dirty="0">
                <a:solidFill>
                  <a:schemeClr val="bg1">
                    <a:lumMod val="65000"/>
                  </a:schemeClr>
                </a:solidFill>
                <a:latin typeface="Arial" panose="020B0604020202020204" pitchFamily="34" charset="0"/>
                <a:cs typeface="Arial" panose="020B0604020202020204" pitchFamily="34" charset="0"/>
              </a:rPr>
              <a:t>World’s Most Ethical Companies </a:t>
            </a:r>
            <a:r>
              <a:rPr lang="en-US" sz="1000" dirty="0">
                <a:solidFill>
                  <a:schemeClr val="bg1">
                    <a:lumMod val="65000"/>
                  </a:schemeClr>
                </a:solidFill>
                <a:latin typeface="Arial" panose="020B0604020202020204" pitchFamily="34" charset="0"/>
                <a:cs typeface="Arial" panose="020B0604020202020204" pitchFamily="34" charset="0"/>
              </a:rPr>
              <a:t>Data Set. Ethisphere</a:t>
            </a:r>
          </a:p>
        </p:txBody>
      </p:sp>
    </p:spTree>
    <p:extLst>
      <p:ext uri="{BB962C8B-B14F-4D97-AF65-F5344CB8AC3E}">
        <p14:creationId xmlns:p14="http://schemas.microsoft.com/office/powerpoint/2010/main" val="2140963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3" name="Google Shape;923;p132"/>
          <p:cNvSpPr txBox="1">
            <a:spLocks noGrp="1"/>
          </p:cNvSpPr>
          <p:nvPr>
            <p:ph type="title" idx="4294967295"/>
          </p:nvPr>
        </p:nvSpPr>
        <p:spPr>
          <a:xfrm>
            <a:off x="408373" y="295275"/>
            <a:ext cx="8707052" cy="48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2800" b="1" i="0" u="none" dirty="0">
                <a:solidFill>
                  <a:srgbClr val="231F20"/>
                </a:solidFill>
                <a:latin typeface="Arial"/>
                <a:ea typeface="Arial"/>
                <a:cs typeface="Arial"/>
                <a:sym typeface="Arial"/>
              </a:rPr>
              <a:t>Wide Variation of Policy Quality Among Risk Areas</a:t>
            </a:r>
            <a:endParaRPr dirty="0"/>
          </a:p>
        </p:txBody>
      </p:sp>
      <p:pic>
        <p:nvPicPr>
          <p:cNvPr id="924" name="Google Shape;924;p132"/>
          <p:cNvPicPr preferRelativeResize="0"/>
          <p:nvPr/>
        </p:nvPicPr>
        <p:blipFill rotWithShape="1">
          <a:blip r:embed="rId3">
            <a:alphaModFix/>
          </a:blip>
          <a:srcRect/>
          <a:stretch/>
        </p:blipFill>
        <p:spPr>
          <a:xfrm>
            <a:off x="526093" y="1302707"/>
            <a:ext cx="9657568" cy="49010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80"/>
          <p:cNvSpPr txBox="1"/>
          <p:nvPr/>
        </p:nvSpPr>
        <p:spPr>
          <a:xfrm>
            <a:off x="612775" y="390525"/>
            <a:ext cx="10256837" cy="1014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The Current Ethics &amp; Compliance Landscape</a:t>
            </a:r>
            <a:endParaRPr>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a:solidFill>
                  <a:srgbClr val="000000"/>
                </a:solidFill>
                <a:latin typeface="Arial" panose="020B0604020202020204" pitchFamily="34" charset="0"/>
                <a:ea typeface="Helvetica Neue Light"/>
                <a:cs typeface="Arial" panose="020B0604020202020204" pitchFamily="34" charset="0"/>
                <a:sym typeface="Helvetica Neue Light"/>
              </a:rPr>
              <a:t>Business Case Section 1: Context</a:t>
            </a:r>
            <a:endParaRPr>
              <a:latin typeface="Arial" panose="020B0604020202020204" pitchFamily="34" charset="0"/>
              <a:cs typeface="Arial" panose="020B0604020202020204" pitchFamily="34" charset="0"/>
            </a:endParaRPr>
          </a:p>
        </p:txBody>
      </p:sp>
      <p:sp>
        <p:nvSpPr>
          <p:cNvPr id="422" name="Google Shape;422;p80"/>
          <p:cNvSpPr txBox="1"/>
          <p:nvPr/>
        </p:nvSpPr>
        <p:spPr>
          <a:xfrm>
            <a:off x="0" y="1582737"/>
            <a:ext cx="12192000" cy="1189037"/>
          </a:xfrm>
          <a:prstGeom prst="rect">
            <a:avLst/>
          </a:prstGeom>
          <a:solidFill>
            <a:srgbClr val="ADCC68">
              <a:alpha val="23137"/>
            </a:srgbClr>
          </a:solid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dirty="0">
                <a:solidFill>
                  <a:srgbClr val="000000"/>
                </a:solidFill>
                <a:latin typeface="Arial" panose="020B0604020202020204" pitchFamily="34" charset="0"/>
                <a:ea typeface="Helvetica Neue"/>
                <a:cs typeface="Arial" panose="020B0604020202020204" pitchFamily="34" charset="0"/>
                <a:sym typeface="Helvetica Neue"/>
              </a:rPr>
              <a:t>Section 1: Context. </a:t>
            </a:r>
            <a:r>
              <a:rPr lang="en-US" sz="1800" b="0" i="0" u="none" dirty="0">
                <a:solidFill>
                  <a:srgbClr val="000000"/>
                </a:solidFill>
                <a:latin typeface="Arial" panose="020B0604020202020204" pitchFamily="34" charset="0"/>
                <a:ea typeface="Helvetica Neue Light"/>
                <a:cs typeface="Arial" panose="020B0604020202020204" pitchFamily="34" charset="0"/>
                <a:sym typeface="Helvetica Neue Light"/>
              </a:rPr>
              <a:t>Macro Global Conditions and the Intersection of the Indian Market</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000000"/>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000000"/>
              </a:buClr>
              <a:buSzPts val="1800"/>
              <a:buFont typeface="Helvetica Neue Light"/>
              <a:buNone/>
            </a:pPr>
            <a:r>
              <a:rPr lang="en-US" sz="1800" b="1" i="1" u="none" dirty="0">
                <a:solidFill>
                  <a:srgbClr val="000000"/>
                </a:solidFill>
                <a:latin typeface="Arial" panose="020B0604020202020204" pitchFamily="34" charset="0"/>
                <a:ea typeface="Helvetica Neue Light"/>
                <a:cs typeface="Arial" panose="020B0604020202020204" pitchFamily="34" charset="0"/>
                <a:sym typeface="Helvetica Neue Light"/>
              </a:rPr>
              <a:t>Slides you can use to explore the economic, geopolitical, and social conditions that impact today’s ethical leaders.</a:t>
            </a:r>
            <a:endParaRPr b="1" dirty="0">
              <a:latin typeface="Arial" panose="020B0604020202020204" pitchFamily="34" charset="0"/>
              <a:cs typeface="Arial" panose="020B0604020202020204" pitchFamily="34" charset="0"/>
            </a:endParaRPr>
          </a:p>
        </p:txBody>
      </p:sp>
      <p:sp>
        <p:nvSpPr>
          <p:cNvPr id="423" name="Google Shape;423;p80"/>
          <p:cNvSpPr txBox="1"/>
          <p:nvPr/>
        </p:nvSpPr>
        <p:spPr>
          <a:xfrm>
            <a:off x="0" y="278130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2: Inform.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Case Studies of Regulatory and Reputational Missteps</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show examples of the costs and consequences of compliance failures.</a:t>
            </a:r>
            <a:endParaRPr dirty="0">
              <a:latin typeface="Arial" panose="020B0604020202020204" pitchFamily="34" charset="0"/>
              <a:cs typeface="Arial" panose="020B0604020202020204" pitchFamily="34" charset="0"/>
            </a:endParaRPr>
          </a:p>
        </p:txBody>
      </p:sp>
      <p:sp>
        <p:nvSpPr>
          <p:cNvPr id="424" name="Google Shape;424;p80"/>
          <p:cNvSpPr txBox="1"/>
          <p:nvPr/>
        </p:nvSpPr>
        <p:spPr>
          <a:xfrm>
            <a:off x="0" y="3981450"/>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dirty="0">
                <a:solidFill>
                  <a:srgbClr val="A5A5A5"/>
                </a:solidFill>
                <a:latin typeface="Arial" panose="020B0604020202020204" pitchFamily="34" charset="0"/>
                <a:ea typeface="Helvetica Neue"/>
                <a:cs typeface="Arial" panose="020B0604020202020204" pitchFamily="34" charset="0"/>
                <a:sym typeface="Helvetica Neue"/>
              </a:rPr>
              <a:t>Section 3: Inspire. </a:t>
            </a:r>
            <a: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t>Leading with Business Integrity and Creating Advantage</a:t>
            </a:r>
            <a:br>
              <a:rPr lang="en-US" sz="1800" b="0" i="0" u="none" dirty="0">
                <a:solidFill>
                  <a:srgbClr val="A5A5A5"/>
                </a:solidFill>
                <a:latin typeface="Arial" panose="020B0604020202020204" pitchFamily="34" charset="0"/>
                <a:ea typeface="Helvetica Neue Light"/>
                <a:cs typeface="Arial" panose="020B0604020202020204" pitchFamily="34" charset="0"/>
                <a:sym typeface="Helvetica Neue Light"/>
              </a:rPr>
            </a:br>
            <a:endParaRPr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dirty="0">
                <a:solidFill>
                  <a:srgbClr val="A5A5A5"/>
                </a:solidFill>
                <a:latin typeface="Arial" panose="020B0604020202020204" pitchFamily="34" charset="0"/>
                <a:ea typeface="Helvetica Neue Light"/>
                <a:cs typeface="Arial" panose="020B0604020202020204" pitchFamily="34" charset="0"/>
                <a:sym typeface="Helvetica Neue Light"/>
              </a:rPr>
              <a:t>Slides you can use to set the stage and explore why integrity and compliance are so important.</a:t>
            </a:r>
            <a:endParaRPr dirty="0">
              <a:latin typeface="Arial" panose="020B0604020202020204" pitchFamily="34" charset="0"/>
              <a:cs typeface="Arial" panose="020B0604020202020204" pitchFamily="34" charset="0"/>
            </a:endParaRPr>
          </a:p>
        </p:txBody>
      </p:sp>
      <p:sp>
        <p:nvSpPr>
          <p:cNvPr id="425" name="Google Shape;425;p80"/>
          <p:cNvSpPr txBox="1"/>
          <p:nvPr/>
        </p:nvSpPr>
        <p:spPr>
          <a:xfrm>
            <a:off x="0" y="5180012"/>
            <a:ext cx="12192000" cy="1189037"/>
          </a:xfrm>
          <a:prstGeom prst="rect">
            <a:avLst/>
          </a:prstGeom>
          <a:noFill/>
          <a:ln>
            <a:noFill/>
          </a:ln>
        </p:spPr>
        <p:txBody>
          <a:bodyPr spcFirstLastPara="1" wrap="square" lIns="731500" tIns="45700" rIns="0" bIns="45700" anchor="ctr" anchorCtr="0">
            <a:noAutofit/>
          </a:bodyPr>
          <a:lstStyle/>
          <a:p>
            <a:pPr marL="0" marR="0" lvl="0" indent="0" algn="l" rtl="0">
              <a:lnSpc>
                <a:spcPct val="100000"/>
              </a:lnSpc>
              <a:spcBef>
                <a:spcPts val="0"/>
              </a:spcBef>
              <a:spcAft>
                <a:spcPts val="0"/>
              </a:spcAft>
              <a:buClr>
                <a:srgbClr val="A5A5A5"/>
              </a:buClr>
              <a:buSzPts val="1800"/>
              <a:buFont typeface="Helvetica Neue"/>
              <a:buNone/>
            </a:pPr>
            <a:r>
              <a:rPr lang="en-US" sz="1800" b="1" i="0" u="none">
                <a:solidFill>
                  <a:srgbClr val="A5A5A5"/>
                </a:solidFill>
                <a:latin typeface="Arial" panose="020B0604020202020204" pitchFamily="34" charset="0"/>
                <a:ea typeface="Helvetica Neue"/>
                <a:cs typeface="Arial" panose="020B0604020202020204" pitchFamily="34" charset="0"/>
                <a:sym typeface="Helvetica Neue"/>
              </a:rPr>
              <a:t>Section 4: Engage. </a:t>
            </a:r>
            <a:r>
              <a:rPr lang="en-US" sz="1800" b="0" i="0" u="none">
                <a:solidFill>
                  <a:srgbClr val="A5A5A5"/>
                </a:solidFill>
                <a:latin typeface="Arial" panose="020B0604020202020204" pitchFamily="34" charset="0"/>
                <a:ea typeface="Helvetica Neue Light"/>
                <a:cs typeface="Arial" panose="020B0604020202020204" pitchFamily="34" charset="0"/>
                <a:sym typeface="Helvetica Neue Light"/>
              </a:rPr>
              <a:t>Data, Practices, and Programs of Leading Companies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a:solidFill>
                <a:srgbClr val="A5A5A5"/>
              </a:solidFill>
              <a:latin typeface="Arial" panose="020B0604020202020204" pitchFamily="34" charset="0"/>
              <a:ea typeface="Helvetica Neue Light"/>
              <a:cs typeface="Arial" panose="020B0604020202020204" pitchFamily="34" charset="0"/>
              <a:sym typeface="Helvetica Neue Light"/>
            </a:endParaRPr>
          </a:p>
          <a:p>
            <a:pPr marL="0" marR="0" lvl="0" indent="0" algn="l" rtl="0">
              <a:lnSpc>
                <a:spcPct val="100000"/>
              </a:lnSpc>
              <a:spcBef>
                <a:spcPts val="0"/>
              </a:spcBef>
              <a:spcAft>
                <a:spcPts val="0"/>
              </a:spcAft>
              <a:buClr>
                <a:srgbClr val="A5A5A5"/>
              </a:buClr>
              <a:buSzPts val="1800"/>
              <a:buFont typeface="Helvetica Neue Light"/>
              <a:buNone/>
            </a:pPr>
            <a:r>
              <a:rPr lang="en-US" sz="1800" b="0" i="1" u="none">
                <a:solidFill>
                  <a:srgbClr val="A5A5A5"/>
                </a:solidFill>
                <a:latin typeface="Arial" panose="020B0604020202020204" pitchFamily="34" charset="0"/>
                <a:ea typeface="Helvetica Neue Light"/>
                <a:cs typeface="Arial" panose="020B0604020202020204" pitchFamily="34" charset="0"/>
                <a:sym typeface="Helvetica Neue Light"/>
              </a:rPr>
              <a:t>Slides you can use to provide data-driven evidence of ways to further build your program and engage stakeholders.</a:t>
            </a:r>
            <a:endParaRPr>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33"/>
          <p:cNvSpPr txBox="1">
            <a:spLocks noGrp="1"/>
          </p:cNvSpPr>
          <p:nvPr>
            <p:ph type="title" idx="4294967295"/>
          </p:nvPr>
        </p:nvSpPr>
        <p:spPr>
          <a:xfrm>
            <a:off x="656193" y="214312"/>
            <a:ext cx="10221912" cy="54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Trust &amp; Transparency, Led by the Board and C-Suite</a:t>
            </a:r>
            <a:endParaRPr dirty="0">
              <a:latin typeface="Arial" panose="020B0604020202020204" pitchFamily="34" charset="0"/>
              <a:cs typeface="Arial" panose="020B0604020202020204" pitchFamily="34" charset="0"/>
            </a:endParaRPr>
          </a:p>
        </p:txBody>
      </p:sp>
      <p:sp>
        <p:nvSpPr>
          <p:cNvPr id="930" name="Google Shape;930;p133"/>
          <p:cNvSpPr txBox="1"/>
          <p:nvPr/>
        </p:nvSpPr>
        <p:spPr>
          <a:xfrm>
            <a:off x="5035550" y="1370012"/>
            <a:ext cx="3048000" cy="31686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AD47"/>
              </a:buClr>
              <a:buSzPts val="200"/>
              <a:buFont typeface="Noto Sans Symbols"/>
              <a:buChar char="▪"/>
            </a:pPr>
            <a:r>
              <a:rPr lang="en-US" sz="2000" b="1" i="0" u="none" dirty="0">
                <a:solidFill>
                  <a:srgbClr val="70AD47"/>
                </a:solidFill>
                <a:latin typeface="Arial" panose="020B0604020202020204" pitchFamily="34" charset="0"/>
                <a:cs typeface="Arial" panose="020B0604020202020204" pitchFamily="34" charset="0"/>
                <a:sym typeface="Arial"/>
              </a:rPr>
              <a:t>84 percent </a:t>
            </a:r>
            <a:r>
              <a:rPr lang="en-US" sz="2000" b="0" i="0" u="none" dirty="0">
                <a:solidFill>
                  <a:srgbClr val="000000"/>
                </a:solidFill>
                <a:latin typeface="Arial" panose="020B0604020202020204" pitchFamily="34" charset="0"/>
                <a:cs typeface="Arial" panose="020B0604020202020204" pitchFamily="34" charset="0"/>
                <a:sym typeface="Arial"/>
              </a:rPr>
              <a:t>of honorees provide </a:t>
            </a:r>
            <a:r>
              <a:rPr lang="en-US" sz="2000" b="1" i="0" u="none" dirty="0">
                <a:solidFill>
                  <a:srgbClr val="000000"/>
                </a:solidFill>
                <a:latin typeface="Arial" panose="020B0604020202020204" pitchFamily="34" charset="0"/>
                <a:cs typeface="Arial" panose="020B0604020202020204" pitchFamily="34" charset="0"/>
                <a:sym typeface="Arial"/>
              </a:rPr>
              <a:t>executive/closed door sessions between program owners and the board,</a:t>
            </a:r>
            <a:r>
              <a:rPr lang="en-US" sz="2000" b="0" i="0" u="none" dirty="0">
                <a:solidFill>
                  <a:srgbClr val="000000"/>
                </a:solidFill>
                <a:latin typeface="Arial" panose="020B0604020202020204" pitchFamily="34" charset="0"/>
                <a:cs typeface="Arial" panose="020B0604020202020204" pitchFamily="34" charset="0"/>
                <a:sym typeface="Arial"/>
              </a:rPr>
              <a:t> and 49 percent provide such opportunities to meet at least quarterly </a:t>
            </a:r>
            <a:endParaRPr dirty="0">
              <a:latin typeface="Arial" panose="020B0604020202020204" pitchFamily="34" charset="0"/>
              <a:cs typeface="Arial" panose="020B0604020202020204" pitchFamily="34" charset="0"/>
            </a:endParaRPr>
          </a:p>
        </p:txBody>
      </p:sp>
      <p:sp>
        <p:nvSpPr>
          <p:cNvPr id="931" name="Google Shape;931;p133"/>
          <p:cNvSpPr txBox="1"/>
          <p:nvPr/>
        </p:nvSpPr>
        <p:spPr>
          <a:xfrm>
            <a:off x="1238250" y="1370012"/>
            <a:ext cx="2986087" cy="34766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AD47"/>
              </a:buClr>
              <a:buSzPts val="200"/>
              <a:buFont typeface="Noto Sans Symbols"/>
              <a:buChar char="▪"/>
            </a:pPr>
            <a:r>
              <a:rPr lang="en-US" sz="2000" b="1" i="0" u="none">
                <a:solidFill>
                  <a:srgbClr val="70AD47"/>
                </a:solidFill>
                <a:latin typeface="Arial" panose="020B0604020202020204" pitchFamily="34" charset="0"/>
                <a:cs typeface="Arial" panose="020B0604020202020204" pitchFamily="34" charset="0"/>
                <a:sym typeface="Arial"/>
              </a:rPr>
              <a:t>32 percent </a:t>
            </a:r>
            <a:r>
              <a:rPr lang="en-US" sz="2000" b="0" i="0" u="none">
                <a:solidFill>
                  <a:srgbClr val="000000"/>
                </a:solidFill>
                <a:latin typeface="Arial" panose="020B0604020202020204" pitchFamily="34" charset="0"/>
                <a:cs typeface="Arial" panose="020B0604020202020204" pitchFamily="34" charset="0"/>
                <a:sym typeface="Arial"/>
              </a:rPr>
              <a:t>of honorees </a:t>
            </a:r>
            <a:r>
              <a:rPr lang="en-US" sz="2000" b="1" i="0" u="none">
                <a:solidFill>
                  <a:srgbClr val="000000"/>
                </a:solidFill>
                <a:latin typeface="Arial" panose="020B0604020202020204" pitchFamily="34" charset="0"/>
                <a:cs typeface="Arial" panose="020B0604020202020204" pitchFamily="34" charset="0"/>
                <a:sym typeface="Arial"/>
              </a:rPr>
              <a:t>communicate publicly on how many concerns were reported</a:t>
            </a:r>
            <a:r>
              <a:rPr lang="en-US" sz="2000" b="0" i="0" u="none">
                <a:solidFill>
                  <a:srgbClr val="000000"/>
                </a:solidFill>
                <a:latin typeface="Arial" panose="020B0604020202020204" pitchFamily="34" charset="0"/>
                <a:cs typeface="Arial" panose="020B0604020202020204" pitchFamily="34" charset="0"/>
                <a:sym typeface="Arial"/>
              </a:rPr>
              <a:t>, the types of concerns reported, and the results of the corresponding investigations</a:t>
            </a:r>
            <a:endParaRPr>
              <a:latin typeface="Arial" panose="020B0604020202020204" pitchFamily="34" charset="0"/>
              <a:cs typeface="Arial" panose="020B0604020202020204" pitchFamily="34" charset="0"/>
            </a:endParaRPr>
          </a:p>
        </p:txBody>
      </p:sp>
      <p:sp>
        <p:nvSpPr>
          <p:cNvPr id="932" name="Google Shape;932;p133"/>
          <p:cNvSpPr txBox="1"/>
          <p:nvPr/>
        </p:nvSpPr>
        <p:spPr>
          <a:xfrm>
            <a:off x="8547100" y="1397000"/>
            <a:ext cx="2754312" cy="2555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AD47"/>
              </a:buClr>
              <a:buSzPts val="200"/>
              <a:buFont typeface="Noto Sans Symbols"/>
              <a:buChar char="▪"/>
            </a:pPr>
            <a:r>
              <a:rPr lang="en-US" sz="2000" b="1" i="0" u="none">
                <a:solidFill>
                  <a:srgbClr val="70AD47"/>
                </a:solidFill>
                <a:latin typeface="Arial" panose="020B0604020202020204" pitchFamily="34" charset="0"/>
                <a:cs typeface="Arial" panose="020B0604020202020204" pitchFamily="34" charset="0"/>
                <a:sym typeface="Arial"/>
              </a:rPr>
              <a:t>91 percent </a:t>
            </a:r>
            <a:r>
              <a:rPr lang="en-US" sz="2000" b="0" i="0" u="none">
                <a:solidFill>
                  <a:srgbClr val="000000"/>
                </a:solidFill>
                <a:latin typeface="Arial" panose="020B0604020202020204" pitchFamily="34" charset="0"/>
                <a:cs typeface="Arial" panose="020B0604020202020204" pitchFamily="34" charset="0"/>
                <a:sym typeface="Arial"/>
              </a:rPr>
              <a:t>of honorees are using things that have </a:t>
            </a:r>
            <a:r>
              <a:rPr lang="en-US" sz="2000" b="1" i="0" u="none">
                <a:solidFill>
                  <a:srgbClr val="000000"/>
                </a:solidFill>
                <a:latin typeface="Arial" panose="020B0604020202020204" pitchFamily="34" charset="0"/>
                <a:cs typeface="Arial" panose="020B0604020202020204" pitchFamily="34" charset="0"/>
                <a:sym typeface="Arial"/>
              </a:rPr>
              <a:t>happened inside their organization in their ethics and compliance communications</a:t>
            </a:r>
            <a:endParaRPr>
              <a:latin typeface="Arial" panose="020B0604020202020204" pitchFamily="34" charset="0"/>
              <a:cs typeface="Arial" panose="020B0604020202020204" pitchFamily="34" charset="0"/>
            </a:endParaRPr>
          </a:p>
        </p:txBody>
      </p:sp>
      <p:pic>
        <p:nvPicPr>
          <p:cNvPr id="933" name="Google Shape;933;p133"/>
          <p:cNvPicPr preferRelativeResize="0"/>
          <p:nvPr/>
        </p:nvPicPr>
        <p:blipFill rotWithShape="1">
          <a:blip r:embed="rId3">
            <a:alphaModFix/>
          </a:blip>
          <a:srcRect/>
          <a:stretch/>
        </p:blipFill>
        <p:spPr>
          <a:xfrm>
            <a:off x="9653587" y="5235575"/>
            <a:ext cx="1963737" cy="1133475"/>
          </a:xfrm>
          <a:prstGeom prst="rect">
            <a:avLst/>
          </a:prstGeom>
          <a:noFill/>
          <a:ln>
            <a:noFill/>
          </a:ln>
        </p:spPr>
      </p:pic>
      <p:sp>
        <p:nvSpPr>
          <p:cNvPr id="934" name="Google Shape;934;p133"/>
          <p:cNvSpPr txBox="1"/>
          <p:nvPr/>
        </p:nvSpPr>
        <p:spPr>
          <a:xfrm>
            <a:off x="1079500" y="6369050"/>
            <a:ext cx="4389437" cy="1666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A5A5A5"/>
              </a:buClr>
              <a:buSzPts val="1000"/>
              <a:buFont typeface="Arial"/>
              <a:buNone/>
            </a:pPr>
            <a:r>
              <a:rPr lang="en-US" sz="1000" b="0" i="0" u="none">
                <a:solidFill>
                  <a:srgbClr val="A5A5A5"/>
                </a:solidFill>
                <a:latin typeface="Arial" panose="020B0604020202020204" pitchFamily="34" charset="0"/>
                <a:cs typeface="Arial" panose="020B0604020202020204" pitchFamily="34" charset="0"/>
                <a:sym typeface="Arial"/>
              </a:rPr>
              <a:t>Source: 2019 </a:t>
            </a:r>
            <a:r>
              <a:rPr lang="en-US" sz="1000" b="0" i="1" u="none">
                <a:solidFill>
                  <a:srgbClr val="A5A5A5"/>
                </a:solidFill>
                <a:latin typeface="Arial" panose="020B0604020202020204" pitchFamily="34" charset="0"/>
                <a:cs typeface="Arial" panose="020B0604020202020204" pitchFamily="34" charset="0"/>
                <a:sym typeface="Arial"/>
              </a:rPr>
              <a:t>World’s Most Ethical Companies </a:t>
            </a:r>
            <a:r>
              <a:rPr lang="en-US" sz="1000" b="0" i="0" u="none">
                <a:solidFill>
                  <a:srgbClr val="A5A5A5"/>
                </a:solidFill>
                <a:latin typeface="Arial" panose="020B0604020202020204" pitchFamily="34" charset="0"/>
                <a:cs typeface="Arial" panose="020B0604020202020204" pitchFamily="34" charset="0"/>
                <a:sym typeface="Arial"/>
              </a:rPr>
              <a:t>Data Set. Ethisphere</a:t>
            </a:r>
            <a:endParaRPr>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34"/>
          <p:cNvSpPr txBox="1">
            <a:spLocks noGrp="1"/>
          </p:cNvSpPr>
          <p:nvPr>
            <p:ph type="title" idx="4294967295"/>
          </p:nvPr>
        </p:nvSpPr>
        <p:spPr>
          <a:xfrm>
            <a:off x="665825" y="366712"/>
            <a:ext cx="9144000" cy="54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Leading from the Board and C-Suite, through the Company and Communities </a:t>
            </a:r>
            <a:endParaRPr dirty="0">
              <a:latin typeface="Arial" panose="020B0604020202020204" pitchFamily="34" charset="0"/>
              <a:cs typeface="Arial" panose="020B0604020202020204" pitchFamily="34" charset="0"/>
            </a:endParaRPr>
          </a:p>
        </p:txBody>
      </p:sp>
      <p:sp>
        <p:nvSpPr>
          <p:cNvPr id="940" name="Google Shape;940;p134"/>
          <p:cNvSpPr txBox="1"/>
          <p:nvPr/>
        </p:nvSpPr>
        <p:spPr>
          <a:xfrm>
            <a:off x="1079500" y="1571625"/>
            <a:ext cx="2962275" cy="224631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70AD47"/>
              </a:buClr>
              <a:buSzPts val="200"/>
              <a:buFont typeface="Noto Sans Symbols"/>
              <a:buChar char="▪"/>
            </a:pPr>
            <a:r>
              <a:rPr lang="en-US" sz="2000" b="1" i="0" u="none">
                <a:solidFill>
                  <a:srgbClr val="70AD47"/>
                </a:solidFill>
                <a:latin typeface="Arial" panose="020B0604020202020204" pitchFamily="34" charset="0"/>
                <a:cs typeface="Arial" panose="020B0604020202020204" pitchFamily="34" charset="0"/>
                <a:sym typeface="Arial"/>
              </a:rPr>
              <a:t>54 percent </a:t>
            </a:r>
            <a:r>
              <a:rPr lang="en-US" sz="2000" b="0" i="0" u="none">
                <a:solidFill>
                  <a:srgbClr val="000000"/>
                </a:solidFill>
                <a:latin typeface="Arial" panose="020B0604020202020204" pitchFamily="34" charset="0"/>
                <a:cs typeface="Arial" panose="020B0604020202020204" pitchFamily="34" charset="0"/>
                <a:sym typeface="Arial"/>
              </a:rPr>
              <a:t>have specifically charged a board committee with oversight of </a:t>
            </a:r>
            <a:r>
              <a:rPr lang="en-US" sz="2000" b="1" i="0" u="none">
                <a:solidFill>
                  <a:srgbClr val="000000"/>
                </a:solidFill>
                <a:latin typeface="Arial" panose="020B0604020202020204" pitchFamily="34" charset="0"/>
                <a:cs typeface="Arial" panose="020B0604020202020204" pitchFamily="34" charset="0"/>
                <a:sym typeface="Arial"/>
              </a:rPr>
              <a:t>sustainability/social responsibility </a:t>
            </a:r>
            <a:r>
              <a:rPr lang="en-US" sz="2000" b="0" i="0" u="none">
                <a:solidFill>
                  <a:srgbClr val="000000"/>
                </a:solidFill>
                <a:latin typeface="Arial" panose="020B0604020202020204" pitchFamily="34" charset="0"/>
                <a:cs typeface="Arial" panose="020B0604020202020204" pitchFamily="34" charset="0"/>
                <a:sym typeface="Arial"/>
              </a:rPr>
              <a:t>activities</a:t>
            </a:r>
            <a:endParaRPr>
              <a:latin typeface="Arial" panose="020B0604020202020204" pitchFamily="34" charset="0"/>
              <a:cs typeface="Arial" panose="020B0604020202020204" pitchFamily="34" charset="0"/>
            </a:endParaRPr>
          </a:p>
        </p:txBody>
      </p:sp>
      <p:sp>
        <p:nvSpPr>
          <p:cNvPr id="941" name="Google Shape;941;p134"/>
          <p:cNvSpPr txBox="1"/>
          <p:nvPr/>
        </p:nvSpPr>
        <p:spPr>
          <a:xfrm>
            <a:off x="5072062" y="1571625"/>
            <a:ext cx="2938462" cy="255428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70AD47"/>
              </a:buClr>
              <a:buSzPts val="200"/>
              <a:buFont typeface="Noto Sans Symbols"/>
              <a:buChar char="▪"/>
            </a:pPr>
            <a:r>
              <a:rPr lang="en-US" sz="2000" b="1" i="0" u="none">
                <a:solidFill>
                  <a:srgbClr val="70AD47"/>
                </a:solidFill>
                <a:latin typeface="Arial" panose="020B0604020202020204" pitchFamily="34" charset="0"/>
                <a:cs typeface="Arial" panose="020B0604020202020204" pitchFamily="34" charset="0"/>
                <a:sym typeface="Arial"/>
              </a:rPr>
              <a:t>Three-quarters </a:t>
            </a:r>
            <a:r>
              <a:rPr lang="en-US" sz="2000" b="0" i="0" u="none">
                <a:solidFill>
                  <a:srgbClr val="000000"/>
                </a:solidFill>
                <a:latin typeface="Arial" panose="020B0604020202020204" pitchFamily="34" charset="0"/>
                <a:cs typeface="Arial" panose="020B0604020202020204" pitchFamily="34" charset="0"/>
                <a:sym typeface="Arial"/>
              </a:rPr>
              <a:t>of honorees are using multiple mechanisms to keep the </a:t>
            </a:r>
            <a:r>
              <a:rPr lang="en-US" sz="2000" b="1" i="0" u="none">
                <a:solidFill>
                  <a:srgbClr val="000000"/>
                </a:solidFill>
                <a:latin typeface="Arial" panose="020B0604020202020204" pitchFamily="34" charset="0"/>
                <a:cs typeface="Arial" panose="020B0604020202020204" pitchFamily="34" charset="0"/>
                <a:sym typeface="Arial"/>
              </a:rPr>
              <a:t>board updated on the health of the organization’s culture</a:t>
            </a:r>
            <a:endParaRPr>
              <a:latin typeface="Arial" panose="020B0604020202020204" pitchFamily="34" charset="0"/>
              <a:cs typeface="Arial" panose="020B0604020202020204" pitchFamily="34" charset="0"/>
            </a:endParaRPr>
          </a:p>
        </p:txBody>
      </p:sp>
      <p:sp>
        <p:nvSpPr>
          <p:cNvPr id="942" name="Google Shape;942;p134"/>
          <p:cNvSpPr txBox="1"/>
          <p:nvPr/>
        </p:nvSpPr>
        <p:spPr>
          <a:xfrm>
            <a:off x="8528050" y="1524000"/>
            <a:ext cx="2755900" cy="255428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70AD47"/>
              </a:buClr>
              <a:buSzPts val="200"/>
              <a:buFont typeface="Noto Sans Symbols"/>
              <a:buChar char="▪"/>
            </a:pPr>
            <a:r>
              <a:rPr lang="en-US" sz="2000" b="1" i="0" u="none">
                <a:solidFill>
                  <a:srgbClr val="70AD47"/>
                </a:solidFill>
                <a:latin typeface="Arial" panose="020B0604020202020204" pitchFamily="34" charset="0"/>
                <a:cs typeface="Arial" panose="020B0604020202020204" pitchFamily="34" charset="0"/>
                <a:sym typeface="Arial"/>
              </a:rPr>
              <a:t>84 percent </a:t>
            </a:r>
            <a:r>
              <a:rPr lang="en-US" sz="2000" b="0" i="0" u="none">
                <a:solidFill>
                  <a:srgbClr val="000000"/>
                </a:solidFill>
                <a:latin typeface="Arial" panose="020B0604020202020204" pitchFamily="34" charset="0"/>
                <a:cs typeface="Arial" panose="020B0604020202020204" pitchFamily="34" charset="0"/>
                <a:sym typeface="Arial"/>
              </a:rPr>
              <a:t>of honorees are integrating their </a:t>
            </a:r>
            <a:r>
              <a:rPr lang="en-US" sz="2000" b="1" i="0" u="none">
                <a:solidFill>
                  <a:srgbClr val="000000"/>
                </a:solidFill>
                <a:latin typeface="Arial" panose="020B0604020202020204" pitchFamily="34" charset="0"/>
                <a:cs typeface="Arial" panose="020B0604020202020204" pitchFamily="34" charset="0"/>
                <a:sym typeface="Arial"/>
              </a:rPr>
              <a:t>community involvement strategy into their company’s overall strategic plan</a:t>
            </a:r>
            <a:endParaRPr>
              <a:latin typeface="Arial" panose="020B0604020202020204" pitchFamily="34" charset="0"/>
              <a:cs typeface="Arial" panose="020B0604020202020204" pitchFamily="34" charset="0"/>
            </a:endParaRPr>
          </a:p>
        </p:txBody>
      </p:sp>
      <p:pic>
        <p:nvPicPr>
          <p:cNvPr id="943" name="Google Shape;943;p134"/>
          <p:cNvPicPr preferRelativeResize="0"/>
          <p:nvPr/>
        </p:nvPicPr>
        <p:blipFill rotWithShape="1">
          <a:blip r:embed="rId3">
            <a:alphaModFix/>
          </a:blip>
          <a:srcRect/>
          <a:stretch/>
        </p:blipFill>
        <p:spPr>
          <a:xfrm>
            <a:off x="9653587" y="5235575"/>
            <a:ext cx="1963737" cy="1133475"/>
          </a:xfrm>
          <a:prstGeom prst="rect">
            <a:avLst/>
          </a:prstGeom>
          <a:noFill/>
          <a:ln>
            <a:noFill/>
          </a:ln>
        </p:spPr>
      </p:pic>
      <p:sp>
        <p:nvSpPr>
          <p:cNvPr id="944" name="Google Shape;944;p134"/>
          <p:cNvSpPr txBox="1"/>
          <p:nvPr/>
        </p:nvSpPr>
        <p:spPr>
          <a:xfrm>
            <a:off x="1079500" y="6527800"/>
            <a:ext cx="4389437" cy="1666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A5A5A5"/>
              </a:buClr>
              <a:buSzPts val="1000"/>
              <a:buFont typeface="Arial"/>
              <a:buNone/>
            </a:pPr>
            <a:r>
              <a:rPr lang="en-US" sz="1000" b="0" i="0" u="none">
                <a:solidFill>
                  <a:srgbClr val="A5A5A5"/>
                </a:solidFill>
                <a:latin typeface="Arial" panose="020B0604020202020204" pitchFamily="34" charset="0"/>
                <a:cs typeface="Arial" panose="020B0604020202020204" pitchFamily="34" charset="0"/>
                <a:sym typeface="Arial"/>
              </a:rPr>
              <a:t>Source: 2019 </a:t>
            </a:r>
            <a:r>
              <a:rPr lang="en-US" sz="1000" b="0" i="1" u="none">
                <a:solidFill>
                  <a:srgbClr val="A5A5A5"/>
                </a:solidFill>
                <a:latin typeface="Arial" panose="020B0604020202020204" pitchFamily="34" charset="0"/>
                <a:cs typeface="Arial" panose="020B0604020202020204" pitchFamily="34" charset="0"/>
                <a:sym typeface="Arial"/>
              </a:rPr>
              <a:t>World’s Most Ethical Companies </a:t>
            </a:r>
            <a:r>
              <a:rPr lang="en-US" sz="1000" b="0" i="0" u="none">
                <a:solidFill>
                  <a:srgbClr val="A5A5A5"/>
                </a:solidFill>
                <a:latin typeface="Arial" panose="020B0604020202020204" pitchFamily="34" charset="0"/>
                <a:cs typeface="Arial" panose="020B0604020202020204" pitchFamily="34" charset="0"/>
                <a:sym typeface="Arial"/>
              </a:rPr>
              <a:t>Data Set. Ethisphere</a:t>
            </a:r>
            <a:endParaRPr>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35"/>
          <p:cNvSpPr txBox="1">
            <a:spLocks noGrp="1"/>
          </p:cNvSpPr>
          <p:nvPr>
            <p:ph type="title" idx="4294967295"/>
          </p:nvPr>
        </p:nvSpPr>
        <p:spPr>
          <a:xfrm>
            <a:off x="648070" y="339724"/>
            <a:ext cx="9115425"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500" b="1" i="0" u="none" dirty="0">
                <a:solidFill>
                  <a:srgbClr val="000000"/>
                </a:solidFill>
                <a:latin typeface="Arial"/>
                <a:ea typeface="Arial"/>
                <a:cs typeface="Arial"/>
                <a:sym typeface="Arial"/>
              </a:rPr>
              <a:t>Increasing Directors’ Familiarity with Business Operations</a:t>
            </a:r>
            <a:endParaRPr dirty="0"/>
          </a:p>
        </p:txBody>
      </p:sp>
      <p:pic>
        <p:nvPicPr>
          <p:cNvPr id="950" name="Google Shape;950;p135"/>
          <p:cNvPicPr preferRelativeResize="0"/>
          <p:nvPr/>
        </p:nvPicPr>
        <p:blipFill rotWithShape="1">
          <a:blip r:embed="rId3">
            <a:alphaModFix/>
          </a:blip>
          <a:srcRect/>
          <a:stretch/>
        </p:blipFill>
        <p:spPr>
          <a:xfrm>
            <a:off x="830262" y="849312"/>
            <a:ext cx="9069387" cy="5856287"/>
          </a:xfrm>
          <a:prstGeom prst="rect">
            <a:avLst/>
          </a:prstGeom>
          <a:noFill/>
          <a:ln>
            <a:noFill/>
          </a:ln>
        </p:spPr>
      </p:pic>
      <p:sp>
        <p:nvSpPr>
          <p:cNvPr id="951" name="Google Shape;951;p135"/>
          <p:cNvSpPr txBox="1"/>
          <p:nvPr/>
        </p:nvSpPr>
        <p:spPr>
          <a:xfrm>
            <a:off x="1044575" y="6565900"/>
            <a:ext cx="4389437" cy="1666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A5A5A5"/>
              </a:buClr>
              <a:buSzPts val="1000"/>
              <a:buFont typeface="Arial"/>
              <a:buNone/>
            </a:pPr>
            <a:r>
              <a:rPr lang="en-US" sz="1000" b="0" i="0" u="none">
                <a:solidFill>
                  <a:srgbClr val="A5A5A5"/>
                </a:solidFill>
                <a:latin typeface="Arial"/>
                <a:ea typeface="Arial"/>
                <a:cs typeface="Arial"/>
                <a:sym typeface="Arial"/>
              </a:rPr>
              <a:t>Source: 2019 </a:t>
            </a:r>
            <a:r>
              <a:rPr lang="en-US" sz="1000" b="0" i="1" u="none">
                <a:solidFill>
                  <a:srgbClr val="A5A5A5"/>
                </a:solidFill>
                <a:latin typeface="Arial"/>
                <a:ea typeface="Arial"/>
                <a:cs typeface="Arial"/>
                <a:sym typeface="Arial"/>
              </a:rPr>
              <a:t>World’s Most Ethical Companies </a:t>
            </a:r>
            <a:r>
              <a:rPr lang="en-US" sz="1000" b="0" i="0" u="none">
                <a:solidFill>
                  <a:srgbClr val="A5A5A5"/>
                </a:solidFill>
                <a:latin typeface="Arial"/>
                <a:ea typeface="Arial"/>
                <a:cs typeface="Arial"/>
                <a:sym typeface="Arial"/>
              </a:rPr>
              <a:t>Data Set. Ethisphere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81"/>
          <p:cNvSpPr txBox="1">
            <a:spLocks noGrp="1"/>
          </p:cNvSpPr>
          <p:nvPr>
            <p:ph type="title"/>
          </p:nvPr>
        </p:nvSpPr>
        <p:spPr>
          <a:xfrm>
            <a:off x="3803696" y="398175"/>
            <a:ext cx="6672715" cy="168868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500"/>
              <a:buNone/>
            </a:pPr>
            <a:r>
              <a:rPr lang="en-US" sz="3500" b="1" i="0" u="none" dirty="0">
                <a:solidFill>
                  <a:srgbClr val="231F20"/>
                </a:solidFill>
                <a:latin typeface="Arial"/>
                <a:ea typeface="Arial"/>
                <a:cs typeface="Arial"/>
                <a:sym typeface="Arial"/>
              </a:rPr>
              <a:t>THE LANDSCAPE: </a:t>
            </a:r>
            <a:br>
              <a:rPr lang="en-US" sz="3500" b="1" i="0" u="none" dirty="0">
                <a:solidFill>
                  <a:srgbClr val="231F20"/>
                </a:solidFill>
                <a:latin typeface="Arial"/>
                <a:ea typeface="Arial"/>
                <a:cs typeface="Arial"/>
                <a:sym typeface="Arial"/>
              </a:rPr>
            </a:br>
            <a:r>
              <a:rPr lang="en-US" sz="3500" b="1" i="0" u="none" dirty="0">
                <a:solidFill>
                  <a:srgbClr val="231F20"/>
                </a:solidFill>
                <a:latin typeface="Arial"/>
                <a:ea typeface="Arial"/>
                <a:cs typeface="Arial"/>
                <a:sym typeface="Arial"/>
              </a:rPr>
              <a:t>TRUST, TRANSPARENCY, </a:t>
            </a:r>
            <a:br>
              <a:rPr lang="en-US" sz="3500" b="1" i="0" u="none" dirty="0">
                <a:solidFill>
                  <a:srgbClr val="231F20"/>
                </a:solidFill>
                <a:latin typeface="Arial"/>
                <a:ea typeface="Arial"/>
                <a:cs typeface="Arial"/>
                <a:sym typeface="Arial"/>
              </a:rPr>
            </a:br>
            <a:r>
              <a:rPr lang="en-US" sz="3500" b="1" i="0" u="none" dirty="0">
                <a:solidFill>
                  <a:srgbClr val="231F20"/>
                </a:solidFill>
                <a:latin typeface="Arial"/>
                <a:ea typeface="Arial"/>
                <a:cs typeface="Arial"/>
                <a:sym typeface="Arial"/>
              </a:rPr>
              <a:t>TECHNOLOGY, AND CHANGE</a:t>
            </a:r>
            <a:br>
              <a:rPr lang="en-US" sz="3500" b="1" i="0" u="none" dirty="0">
                <a:solidFill>
                  <a:srgbClr val="231F20"/>
                </a:solidFill>
                <a:latin typeface="Arial"/>
                <a:ea typeface="Arial"/>
                <a:cs typeface="Arial"/>
                <a:sym typeface="Arial"/>
              </a:rPr>
            </a:br>
            <a:endParaRPr dirty="0"/>
          </a:p>
        </p:txBody>
      </p:sp>
      <p:sp>
        <p:nvSpPr>
          <p:cNvPr id="430" name="Google Shape;430;p81"/>
          <p:cNvSpPr txBox="1">
            <a:spLocks noGrp="1"/>
          </p:cNvSpPr>
          <p:nvPr>
            <p:ph type="body" sz="quarter" idx="10"/>
          </p:nvPr>
        </p:nvSpPr>
        <p:spPr>
          <a:xfrm>
            <a:off x="3803695" y="2217862"/>
            <a:ext cx="6881721" cy="336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800" b="0" i="0" u="none" dirty="0">
                <a:solidFill>
                  <a:srgbClr val="000000"/>
                </a:solidFill>
                <a:latin typeface="Arial"/>
                <a:ea typeface="Arial"/>
                <a:cs typeface="Arial"/>
                <a:sym typeface="Arial"/>
              </a:rPr>
              <a:t>We are in the midst of a profound re-ordering of relationships in the global commercial sphere that is leaving no industry or business untouched.</a:t>
            </a:r>
            <a:br>
              <a:rPr lang="en-US" sz="2800" b="0" i="0" u="none" dirty="0">
                <a:solidFill>
                  <a:srgbClr val="000000"/>
                </a:solidFill>
                <a:latin typeface="Arial"/>
                <a:ea typeface="Arial"/>
                <a:cs typeface="Arial"/>
                <a:sym typeface="Arial"/>
              </a:rPr>
            </a:br>
            <a:br>
              <a:rPr lang="en-US" sz="2800" b="0" i="0" u="none" dirty="0">
                <a:solidFill>
                  <a:srgbClr val="000000"/>
                </a:solidFill>
                <a:latin typeface="Arial"/>
                <a:ea typeface="Arial"/>
                <a:cs typeface="Arial"/>
                <a:sym typeface="Arial"/>
              </a:rPr>
            </a:br>
            <a:r>
              <a:rPr lang="en-US" sz="2800" b="0" i="0" u="none" dirty="0">
                <a:solidFill>
                  <a:srgbClr val="000000"/>
                </a:solidFill>
                <a:latin typeface="Arial"/>
                <a:ea typeface="Arial"/>
                <a:cs typeface="Arial"/>
                <a:sym typeface="Arial"/>
              </a:rPr>
              <a:t>Like all business transformations, this one is being fueled by </a:t>
            </a:r>
            <a:r>
              <a:rPr lang="en-US" sz="2800" b="1" i="0" u="none" dirty="0">
                <a:solidFill>
                  <a:srgbClr val="000000"/>
                </a:solidFill>
                <a:latin typeface="Arial"/>
                <a:ea typeface="Arial"/>
                <a:cs typeface="Arial"/>
                <a:sym typeface="Arial"/>
              </a:rPr>
              <a:t>rapid technological change and generational attitudes and behaviors.</a:t>
            </a:r>
            <a:br>
              <a:rPr lang="en-US" sz="2800" b="1" i="0" u="none" dirty="0">
                <a:solidFill>
                  <a:srgbClr val="000000"/>
                </a:solidFill>
                <a:latin typeface="Arial"/>
                <a:ea typeface="Arial"/>
                <a:cs typeface="Arial"/>
                <a:sym typeface="Arial"/>
              </a:rPr>
            </a:b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437" name="Google Shape;437;p82"/>
          <p:cNvGrpSpPr/>
          <p:nvPr/>
        </p:nvGrpSpPr>
        <p:grpSpPr>
          <a:xfrm>
            <a:off x="2192337" y="2162175"/>
            <a:ext cx="5283200" cy="3713162"/>
            <a:chOff x="3493008" y="1532573"/>
            <a:chExt cx="7430732" cy="4516082"/>
          </a:xfrm>
        </p:grpSpPr>
        <p:pic>
          <p:nvPicPr>
            <p:cNvPr id="438" name="Google Shape;438;p82"/>
            <p:cNvPicPr preferRelativeResize="0"/>
            <p:nvPr/>
          </p:nvPicPr>
          <p:blipFill rotWithShape="1">
            <a:blip r:embed="rId3">
              <a:alphaModFix/>
            </a:blip>
            <a:srcRect/>
            <a:stretch/>
          </p:blipFill>
          <p:spPr>
            <a:xfrm>
              <a:off x="3493008" y="1827537"/>
              <a:ext cx="7430732" cy="4221118"/>
            </a:xfrm>
            <a:prstGeom prst="rect">
              <a:avLst/>
            </a:prstGeom>
            <a:noFill/>
            <a:ln>
              <a:noFill/>
            </a:ln>
          </p:spPr>
        </p:pic>
        <p:sp>
          <p:nvSpPr>
            <p:cNvPr id="439" name="Google Shape;439;p82"/>
            <p:cNvSpPr txBox="1"/>
            <p:nvPr/>
          </p:nvSpPr>
          <p:spPr>
            <a:xfrm>
              <a:off x="3502947" y="1532573"/>
              <a:ext cx="7410854" cy="6030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Helvetica Neue Light"/>
                <a:buNone/>
              </a:pPr>
              <a:r>
                <a:rPr lang="en-US" sz="1800" b="0" i="1" u="none">
                  <a:solidFill>
                    <a:srgbClr val="000000"/>
                  </a:solidFill>
                  <a:latin typeface="Arial" panose="020B0604020202020204" pitchFamily="34" charset="0"/>
                  <a:ea typeface="Helvetica Neue Light"/>
                  <a:cs typeface="Arial" panose="020B0604020202020204" pitchFamily="34" charset="0"/>
                  <a:sym typeface="Helvetica Neue Light"/>
                </a:rPr>
                <a:t>Impact on Valuation of Superb vs. </a:t>
              </a:r>
              <a:br>
                <a:rPr lang="en-US" sz="1800" b="0" i="1" u="none">
                  <a:solidFill>
                    <a:srgbClr val="000000"/>
                  </a:solidFill>
                  <a:latin typeface="Arial" panose="020B0604020202020204" pitchFamily="34" charset="0"/>
                  <a:ea typeface="Helvetica Neue Light"/>
                  <a:cs typeface="Arial" panose="020B0604020202020204" pitchFamily="34" charset="0"/>
                  <a:sym typeface="Helvetica Neue Light"/>
                </a:rPr>
              </a:br>
              <a:r>
                <a:rPr lang="en-US" sz="1800" b="0" i="1" u="none">
                  <a:solidFill>
                    <a:srgbClr val="000000"/>
                  </a:solidFill>
                  <a:latin typeface="Arial" panose="020B0604020202020204" pitchFamily="34" charset="0"/>
                  <a:ea typeface="Helvetica Neue Light"/>
                  <a:cs typeface="Arial" panose="020B0604020202020204" pitchFamily="34" charset="0"/>
                  <a:sym typeface="Helvetica Neue Light"/>
                </a:rPr>
                <a:t>Poor Corporate Governance</a:t>
              </a:r>
              <a:endParaRPr>
                <a:latin typeface="Arial" panose="020B0604020202020204" pitchFamily="34" charset="0"/>
                <a:cs typeface="Arial" panose="020B0604020202020204" pitchFamily="34" charset="0"/>
              </a:endParaRPr>
            </a:p>
          </p:txBody>
        </p:sp>
      </p:grpSp>
      <p:sp>
        <p:nvSpPr>
          <p:cNvPr id="440" name="Google Shape;440;p82"/>
          <p:cNvSpPr txBox="1"/>
          <p:nvPr/>
        </p:nvSpPr>
        <p:spPr>
          <a:xfrm>
            <a:off x="596900" y="3608387"/>
            <a:ext cx="239712" cy="203200"/>
          </a:xfrm>
          <a:prstGeom prst="rect">
            <a:avLst/>
          </a:prstGeom>
          <a:solidFill>
            <a:srgbClr val="0E356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441" name="Google Shape;441;p82"/>
          <p:cNvSpPr txBox="1"/>
          <p:nvPr/>
        </p:nvSpPr>
        <p:spPr>
          <a:xfrm>
            <a:off x="596900" y="4437062"/>
            <a:ext cx="239712" cy="203200"/>
          </a:xfrm>
          <a:prstGeom prst="rect">
            <a:avLst/>
          </a:prstGeom>
          <a:solidFill>
            <a:srgbClr val="5AA8D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panose="020B0604020202020204" pitchFamily="34" charset="0"/>
              <a:cs typeface="Arial" panose="020B0604020202020204" pitchFamily="34" charset="0"/>
              <a:sym typeface="Arial"/>
            </a:endParaRPr>
          </a:p>
        </p:txBody>
      </p:sp>
      <p:sp>
        <p:nvSpPr>
          <p:cNvPr id="442" name="Google Shape;442;p82"/>
          <p:cNvSpPr txBox="1"/>
          <p:nvPr/>
        </p:nvSpPr>
        <p:spPr>
          <a:xfrm>
            <a:off x="836612" y="3581400"/>
            <a:ext cx="1300162" cy="708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Helvetica Neue Light"/>
              <a:buNone/>
            </a:pPr>
            <a:r>
              <a:rPr lang="en-US" sz="1000" b="0" i="0" u="none" dirty="0">
                <a:solidFill>
                  <a:srgbClr val="000000"/>
                </a:solidFill>
                <a:latin typeface="Arial" panose="020B0604020202020204" pitchFamily="34" charset="0"/>
                <a:ea typeface="Helvetica Neue Light"/>
                <a:cs typeface="Arial" panose="020B0604020202020204" pitchFamily="34" charset="0"/>
                <a:sym typeface="Helvetica Neue Light"/>
              </a:rPr>
              <a:t>Median Valuation </a:t>
            </a:r>
            <a:r>
              <a:rPr lang="en-US" sz="1000" b="1" i="0" u="none" dirty="0">
                <a:solidFill>
                  <a:srgbClr val="000000"/>
                </a:solidFill>
                <a:latin typeface="Arial" panose="020B0604020202020204" pitchFamily="34" charset="0"/>
                <a:ea typeface="Helvetica Neue"/>
                <a:cs typeface="Arial" panose="020B0604020202020204" pitchFamily="34" charset="0"/>
                <a:sym typeface="Helvetica Neue"/>
              </a:rPr>
              <a:t>Premium</a:t>
            </a:r>
            <a:r>
              <a:rPr lang="en-US" sz="1000" b="0" i="0" u="none" dirty="0">
                <a:solidFill>
                  <a:srgbClr val="000000"/>
                </a:solidFill>
                <a:latin typeface="Arial" panose="020B0604020202020204" pitchFamily="34" charset="0"/>
                <a:ea typeface="Helvetica Neue Light"/>
                <a:cs typeface="Arial" panose="020B0604020202020204" pitchFamily="34" charset="0"/>
                <a:sym typeface="Helvetica Neue Light"/>
              </a:rPr>
              <a:t> from Superb Corporate Governance</a:t>
            </a:r>
            <a:endParaRPr dirty="0">
              <a:latin typeface="Arial" panose="020B0604020202020204" pitchFamily="34" charset="0"/>
              <a:cs typeface="Arial" panose="020B0604020202020204" pitchFamily="34" charset="0"/>
            </a:endParaRPr>
          </a:p>
        </p:txBody>
      </p:sp>
      <p:sp>
        <p:nvSpPr>
          <p:cNvPr id="443" name="Google Shape;443;p82"/>
          <p:cNvSpPr txBox="1"/>
          <p:nvPr/>
        </p:nvSpPr>
        <p:spPr>
          <a:xfrm>
            <a:off x="836612" y="4424362"/>
            <a:ext cx="1300162" cy="708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Helvetica Neue Light"/>
              <a:buNone/>
            </a:pPr>
            <a:r>
              <a:rPr lang="en-US" sz="1000" b="0" i="0" u="none" dirty="0">
                <a:solidFill>
                  <a:srgbClr val="000000"/>
                </a:solidFill>
                <a:latin typeface="Arial" panose="020B0604020202020204" pitchFamily="34" charset="0"/>
                <a:ea typeface="Helvetica Neue Light"/>
                <a:cs typeface="Arial" panose="020B0604020202020204" pitchFamily="34" charset="0"/>
                <a:sym typeface="Helvetica Neue Light"/>
              </a:rPr>
              <a:t>Median Valuation </a:t>
            </a:r>
            <a:r>
              <a:rPr lang="en-US" sz="1000" b="1" i="0" u="none" dirty="0">
                <a:solidFill>
                  <a:srgbClr val="000000"/>
                </a:solidFill>
                <a:latin typeface="Arial" panose="020B0604020202020204" pitchFamily="34" charset="0"/>
                <a:ea typeface="Helvetica Neue"/>
                <a:cs typeface="Arial" panose="020B0604020202020204" pitchFamily="34" charset="0"/>
                <a:sym typeface="Helvetica Neue"/>
              </a:rPr>
              <a:t>Discount</a:t>
            </a:r>
            <a:r>
              <a:rPr lang="en-US" sz="1000" b="0" i="0" u="none" dirty="0">
                <a:solidFill>
                  <a:srgbClr val="000000"/>
                </a:solidFill>
                <a:latin typeface="Arial" panose="020B0604020202020204" pitchFamily="34" charset="0"/>
                <a:ea typeface="Helvetica Neue Light"/>
                <a:cs typeface="Arial" panose="020B0604020202020204" pitchFamily="34" charset="0"/>
                <a:sym typeface="Helvetica Neue Light"/>
              </a:rPr>
              <a:t> from Poor Corporate Governance</a:t>
            </a:r>
            <a:endParaRPr dirty="0">
              <a:latin typeface="Arial" panose="020B0604020202020204" pitchFamily="34" charset="0"/>
              <a:cs typeface="Arial" panose="020B0604020202020204" pitchFamily="34" charset="0"/>
            </a:endParaRPr>
          </a:p>
        </p:txBody>
      </p:sp>
      <p:pic>
        <p:nvPicPr>
          <p:cNvPr id="444" name="Google Shape;444;p82"/>
          <p:cNvPicPr preferRelativeResize="0"/>
          <p:nvPr/>
        </p:nvPicPr>
        <p:blipFill rotWithShape="1">
          <a:blip r:embed="rId4">
            <a:alphaModFix/>
          </a:blip>
          <a:srcRect/>
          <a:stretch/>
        </p:blipFill>
        <p:spPr>
          <a:xfrm>
            <a:off x="8497887" y="4016375"/>
            <a:ext cx="3694112" cy="2700337"/>
          </a:xfrm>
          <a:prstGeom prst="rect">
            <a:avLst/>
          </a:prstGeom>
          <a:noFill/>
          <a:ln>
            <a:noFill/>
          </a:ln>
        </p:spPr>
      </p:pic>
      <p:sp>
        <p:nvSpPr>
          <p:cNvPr id="445" name="Google Shape;445;p82"/>
          <p:cNvSpPr txBox="1"/>
          <p:nvPr/>
        </p:nvSpPr>
        <p:spPr>
          <a:xfrm>
            <a:off x="7874000" y="2487612"/>
            <a:ext cx="2085975" cy="138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Helvetica Neue Light"/>
              <a:buNone/>
            </a:pPr>
            <a:r>
              <a:rPr lang="en-US" sz="1200" b="0" i="0" u="none">
                <a:solidFill>
                  <a:srgbClr val="000000"/>
                </a:solidFill>
                <a:latin typeface="Arial" panose="020B0604020202020204" pitchFamily="34" charset="0"/>
                <a:ea typeface="Helvetica Neue Light"/>
                <a:cs typeface="Arial" panose="020B0604020202020204" pitchFamily="34" charset="0"/>
                <a:sym typeface="Helvetica Neue Light"/>
              </a:rPr>
              <a:t>“As investors, we need to use our voice, through direct engagement and voting, to ensure that companies are being run to deliver sustainable growth and returns over the long term.”</a:t>
            </a:r>
            <a:endParaRPr>
              <a:latin typeface="Arial" panose="020B0604020202020204" pitchFamily="34" charset="0"/>
              <a:cs typeface="Arial" panose="020B0604020202020204" pitchFamily="34" charset="0"/>
            </a:endParaRPr>
          </a:p>
        </p:txBody>
      </p:sp>
      <p:sp>
        <p:nvSpPr>
          <p:cNvPr id="446" name="Google Shape;446;p82"/>
          <p:cNvSpPr txBox="1"/>
          <p:nvPr/>
        </p:nvSpPr>
        <p:spPr>
          <a:xfrm>
            <a:off x="10121900" y="2371725"/>
            <a:ext cx="1482725" cy="1016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Helvetica Neue Light"/>
              <a:buNone/>
            </a:pPr>
            <a:r>
              <a:rPr lang="en-US" sz="1200" b="0" i="0" u="none">
                <a:solidFill>
                  <a:srgbClr val="000000"/>
                </a:solidFill>
                <a:latin typeface="Arial" panose="020B0604020202020204" pitchFamily="34" charset="0"/>
                <a:ea typeface="Helvetica Neue Light"/>
                <a:cs typeface="Arial" panose="020B0604020202020204" pitchFamily="34" charset="0"/>
                <a:sym typeface="Helvetica Neue Light"/>
              </a:rPr>
              <a:t>“Aligning decision-making with ethical culture reduces long-term risk to the enterprise.”</a:t>
            </a:r>
            <a:endParaRPr>
              <a:latin typeface="Arial" panose="020B0604020202020204" pitchFamily="34" charset="0"/>
              <a:cs typeface="Arial" panose="020B0604020202020204" pitchFamily="34" charset="0"/>
            </a:endParaRPr>
          </a:p>
        </p:txBody>
      </p:sp>
      <p:sp>
        <p:nvSpPr>
          <p:cNvPr id="447" name="Google Shape;447;p82"/>
          <p:cNvSpPr txBox="1"/>
          <p:nvPr/>
        </p:nvSpPr>
        <p:spPr>
          <a:xfrm>
            <a:off x="7981950" y="4302125"/>
            <a:ext cx="1793875" cy="10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Helvetica Neue Light"/>
              <a:buNone/>
            </a:pPr>
            <a:r>
              <a:rPr lang="en-US" sz="1200" b="0" i="0" u="none">
                <a:solidFill>
                  <a:srgbClr val="000000"/>
                </a:solidFill>
                <a:latin typeface="Arial" panose="020B0604020202020204" pitchFamily="34" charset="0"/>
                <a:ea typeface="Helvetica Neue Light"/>
                <a:cs typeface="Arial" panose="020B0604020202020204" pitchFamily="34" charset="0"/>
                <a:sym typeface="Helvetica Neue Light"/>
              </a:rPr>
              <a:t>“A culture of ethics ties long-term performance objectives to the interests of long-term stakeholders.”</a:t>
            </a:r>
            <a:endParaRPr>
              <a:latin typeface="Arial" panose="020B0604020202020204" pitchFamily="34" charset="0"/>
              <a:cs typeface="Arial" panose="020B0604020202020204" pitchFamily="34" charset="0"/>
            </a:endParaRPr>
          </a:p>
        </p:txBody>
      </p:sp>
      <p:sp>
        <p:nvSpPr>
          <p:cNvPr id="448" name="Google Shape;448;p82"/>
          <p:cNvSpPr txBox="1"/>
          <p:nvPr/>
        </p:nvSpPr>
        <p:spPr>
          <a:xfrm>
            <a:off x="8385175" y="6021387"/>
            <a:ext cx="2130425"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dirty="0">
                <a:solidFill>
                  <a:srgbClr val="000000"/>
                </a:solidFill>
                <a:latin typeface="Arial" panose="020B0604020202020204" pitchFamily="34" charset="0"/>
                <a:ea typeface="Helvetica Neue"/>
                <a:cs typeface="Arial" panose="020B0604020202020204" pitchFamily="34" charset="0"/>
                <a:sym typeface="Helvetica Neue"/>
              </a:rPr>
              <a:t>Larry Fink</a:t>
            </a:r>
            <a:endParaRPr sz="1400" b="0" i="0" u="none" dirty="0">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Helvetica Neue"/>
              <a:buNone/>
            </a:pPr>
            <a:r>
              <a:rPr lang="en-US" sz="1200" b="0" i="0" u="none" dirty="0">
                <a:solidFill>
                  <a:srgbClr val="000000"/>
                </a:solidFill>
                <a:latin typeface="Arial" panose="020B0604020202020204" pitchFamily="34" charset="0"/>
                <a:ea typeface="Helvetica Neue"/>
                <a:cs typeface="Arial" panose="020B0604020202020204" pitchFamily="34" charset="0"/>
                <a:sym typeface="Helvetica Neue"/>
              </a:rPr>
              <a:t>CEO, BlackRock</a:t>
            </a:r>
            <a:endParaRPr dirty="0">
              <a:latin typeface="Arial" panose="020B0604020202020204" pitchFamily="34" charset="0"/>
              <a:cs typeface="Arial" panose="020B0604020202020204" pitchFamily="34" charset="0"/>
            </a:endParaRPr>
          </a:p>
        </p:txBody>
      </p:sp>
      <p:sp>
        <p:nvSpPr>
          <p:cNvPr id="449" name="Google Shape;449;p82"/>
          <p:cNvSpPr txBox="1"/>
          <p:nvPr/>
        </p:nvSpPr>
        <p:spPr>
          <a:xfrm>
            <a:off x="612775" y="390525"/>
            <a:ext cx="9777412" cy="1476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a:solidFill>
                  <a:srgbClr val="000000"/>
                </a:solidFill>
                <a:latin typeface="Arial" panose="020B0604020202020204" pitchFamily="34" charset="0"/>
                <a:ea typeface="Helvetica Neue"/>
                <a:cs typeface="Arial" panose="020B0604020202020204" pitchFamily="34" charset="0"/>
                <a:sym typeface="Helvetica Neue"/>
              </a:rPr>
              <a:t>Investors Recognize the Value in Quality Governance and Compliance Practices </a:t>
            </a:r>
            <a:endParaRPr sz="1400" b="0" i="0" u="none">
              <a:solidFill>
                <a:srgbClr val="000000"/>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3000"/>
              <a:buFont typeface="Helvetica Neue Light"/>
              <a:buNone/>
            </a:pPr>
            <a:r>
              <a:rPr lang="en-US" sz="3000" b="0" i="0" u="none">
                <a:solidFill>
                  <a:srgbClr val="000000"/>
                </a:solidFill>
                <a:latin typeface="Arial" panose="020B0604020202020204" pitchFamily="34" charset="0"/>
                <a:ea typeface="Helvetica Neue Light"/>
                <a:cs typeface="Arial" panose="020B0604020202020204" pitchFamily="34" charset="0"/>
                <a:sym typeface="Helvetica Neue Light"/>
              </a:rPr>
              <a:t>A Premium Is Placed on Leading Companies</a:t>
            </a:r>
            <a:endParaRPr>
              <a:latin typeface="Arial" panose="020B0604020202020204" pitchFamily="34" charset="0"/>
              <a:cs typeface="Arial" panose="020B0604020202020204" pitchFamily="34" charset="0"/>
            </a:endParaRPr>
          </a:p>
        </p:txBody>
      </p:sp>
      <p:sp>
        <p:nvSpPr>
          <p:cNvPr id="450" name="Google Shape;450;p82"/>
          <p:cNvSpPr txBox="1"/>
          <p:nvPr/>
        </p:nvSpPr>
        <p:spPr>
          <a:xfrm>
            <a:off x="612775" y="6373812"/>
            <a:ext cx="7559675" cy="247650"/>
          </a:xfrm>
          <a:prstGeom prst="rect">
            <a:avLst/>
          </a:prstGeom>
          <a:noFill/>
          <a:ln>
            <a:noFill/>
          </a:ln>
        </p:spPr>
        <p:txBody>
          <a:bodyPr spcFirstLastPara="1" wrap="square" lIns="91425" tIns="45700" rIns="91425" bIns="45700" anchor="t" anchorCtr="0">
            <a:noAutofit/>
          </a:bodyPr>
          <a:lstStyle/>
          <a:p>
            <a:pPr lvl="0">
              <a:buClr>
                <a:srgbClr val="7F7F7F"/>
              </a:buClr>
              <a:buSzPts val="1000"/>
            </a:pPr>
            <a:r>
              <a:rPr lang="en-US" sz="1000" b="0" i="0" u="none" dirty="0">
                <a:solidFill>
                  <a:srgbClr val="7F7F7F"/>
                </a:solidFill>
                <a:latin typeface="Arial" panose="020B0604020202020204" pitchFamily="34" charset="0"/>
                <a:ea typeface="Helvetica Neue Light"/>
                <a:cs typeface="Arial" panose="020B0604020202020204" pitchFamily="34" charset="0"/>
                <a:sym typeface="Helvetica Neue Light"/>
              </a:rPr>
              <a:t>Source: </a:t>
            </a:r>
            <a:r>
              <a:rPr lang="en-US" sz="1000" dirty="0">
                <a:solidFill>
                  <a:srgbClr val="7F7F7F"/>
                </a:solidFill>
                <a:latin typeface="Arial" panose="020B0604020202020204" pitchFamily="34" charset="0"/>
                <a:ea typeface="Helvetica Neue Light"/>
                <a:cs typeface="Arial" panose="020B0604020202020204" pitchFamily="34" charset="0"/>
                <a:sym typeface="Helvetica Neue Light"/>
              </a:rPr>
              <a:t>Rivel’s Corporate Governance Intelligence Council. </a:t>
            </a:r>
            <a:r>
              <a:rPr lang="en-US" sz="1000" b="0" i="1" u="none" dirty="0">
                <a:solidFill>
                  <a:srgbClr val="7F7F7F"/>
                </a:solidFill>
                <a:latin typeface="Arial" panose="020B0604020202020204" pitchFamily="34" charset="0"/>
                <a:ea typeface="Helvetica Neue Light"/>
                <a:cs typeface="Arial" panose="020B0604020202020204" pitchFamily="34" charset="0"/>
                <a:sym typeface="Helvetica Neue Light"/>
              </a:rPr>
              <a:t>Governance and Proxy Voting: Attitudes and Practices of the Global Buy-Side</a:t>
            </a:r>
            <a:r>
              <a:rPr lang="en-US" sz="1000" b="0" i="0" u="none" dirty="0">
                <a:solidFill>
                  <a:srgbClr val="7F7F7F"/>
                </a:solidFill>
                <a:latin typeface="Arial" panose="020B0604020202020204" pitchFamily="34" charset="0"/>
                <a:ea typeface="Helvetica Neue Light"/>
                <a:cs typeface="Arial" panose="020B0604020202020204" pitchFamily="34" charset="0"/>
                <a:sym typeface="Helvetica Neue Light"/>
              </a:rPr>
              <a:t>. August 2015. </a:t>
            </a:r>
            <a:r>
              <a:rPr lang="en-US" sz="1000" dirty="0">
                <a:hlinkClick r:id="rId5"/>
              </a:rPr>
              <a:t>https://rivel.com/</a:t>
            </a:r>
            <a:endParaRPr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3"/>
          <p:cNvSpPr txBox="1"/>
          <p:nvPr/>
        </p:nvSpPr>
        <p:spPr>
          <a:xfrm>
            <a:off x="612775" y="390525"/>
            <a:ext cx="8828108"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dirty="0">
                <a:solidFill>
                  <a:srgbClr val="000000"/>
                </a:solidFill>
                <a:latin typeface="Arial" panose="020B0604020202020204" pitchFamily="34" charset="0"/>
                <a:ea typeface="Helvetica Neue"/>
                <a:cs typeface="Arial" panose="020B0604020202020204" pitchFamily="34" charset="0"/>
                <a:sym typeface="Helvetica Neue"/>
              </a:rPr>
              <a:t>Companies Realize Incentives to Be More Socially Conscious</a:t>
            </a:r>
            <a:endParaRPr dirty="0">
              <a:latin typeface="Arial" panose="020B0604020202020204" pitchFamily="34" charset="0"/>
              <a:cs typeface="Arial" panose="020B0604020202020204" pitchFamily="34" charset="0"/>
            </a:endParaRPr>
          </a:p>
        </p:txBody>
      </p:sp>
      <p:pic>
        <p:nvPicPr>
          <p:cNvPr id="457" name="Google Shape;457;p83"/>
          <p:cNvPicPr preferRelativeResize="0"/>
          <p:nvPr/>
        </p:nvPicPr>
        <p:blipFill rotWithShape="1">
          <a:blip r:embed="rId3">
            <a:alphaModFix/>
          </a:blip>
          <a:srcRect b="21722"/>
          <a:stretch/>
        </p:blipFill>
        <p:spPr>
          <a:xfrm>
            <a:off x="597087" y="2089912"/>
            <a:ext cx="10371137" cy="2489200"/>
          </a:xfrm>
          <a:prstGeom prst="rect">
            <a:avLst/>
          </a:prstGeom>
          <a:noFill/>
          <a:ln>
            <a:noFill/>
          </a:ln>
        </p:spPr>
      </p:pic>
      <p:pic>
        <p:nvPicPr>
          <p:cNvPr id="458" name="Google Shape;458;p83"/>
          <p:cNvPicPr preferRelativeResize="0"/>
          <p:nvPr/>
        </p:nvPicPr>
        <p:blipFill rotWithShape="1">
          <a:blip r:embed="rId4">
            <a:alphaModFix/>
          </a:blip>
          <a:srcRect/>
          <a:stretch/>
        </p:blipFill>
        <p:spPr>
          <a:xfrm>
            <a:off x="754312" y="1656774"/>
            <a:ext cx="2027237" cy="479425"/>
          </a:xfrm>
          <a:prstGeom prst="rect">
            <a:avLst/>
          </a:prstGeom>
          <a:noFill/>
          <a:ln>
            <a:noFill/>
          </a:ln>
        </p:spPr>
      </p:pic>
      <p:pic>
        <p:nvPicPr>
          <p:cNvPr id="459" name="Google Shape;459;p83"/>
          <p:cNvPicPr preferRelativeResize="0"/>
          <p:nvPr/>
        </p:nvPicPr>
        <p:blipFill rotWithShape="1">
          <a:blip r:embed="rId5">
            <a:alphaModFix/>
          </a:blip>
          <a:srcRect l="7839" t="5809" r="9280" b="11959"/>
          <a:stretch/>
        </p:blipFill>
        <p:spPr>
          <a:xfrm>
            <a:off x="2063750" y="4567237"/>
            <a:ext cx="1825625" cy="1214437"/>
          </a:xfrm>
          <a:prstGeom prst="rect">
            <a:avLst/>
          </a:prstGeom>
          <a:noFill/>
          <a:ln>
            <a:noFill/>
          </a:ln>
        </p:spPr>
      </p:pic>
      <p:sp>
        <p:nvSpPr>
          <p:cNvPr id="460" name="Google Shape;460;p83"/>
          <p:cNvSpPr txBox="1"/>
          <p:nvPr/>
        </p:nvSpPr>
        <p:spPr>
          <a:xfrm>
            <a:off x="3889375" y="4716462"/>
            <a:ext cx="5959475" cy="708025"/>
          </a:xfrm>
          <a:prstGeom prst="rect">
            <a:avLst/>
          </a:prstGeom>
          <a:solidFill>
            <a:schemeClr val="lt1"/>
          </a:solidFill>
          <a:ln w="9525" cap="flat" cmpd="sng">
            <a:solidFill>
              <a:srgbClr val="527D9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a:solidFill>
                  <a:srgbClr val="000000"/>
                </a:solidFill>
                <a:latin typeface="Arial" panose="020B0604020202020204" pitchFamily="34" charset="0"/>
                <a:cs typeface="Arial" panose="020B0604020202020204" pitchFamily="34" charset="0"/>
                <a:sym typeface="Arial"/>
              </a:rPr>
              <a:t>Case in Point:</a:t>
            </a:r>
            <a:br>
              <a:rPr lang="en-US" sz="2000" b="0" i="0" u="none">
                <a:solidFill>
                  <a:srgbClr val="000000"/>
                </a:solidFill>
                <a:latin typeface="Arial" panose="020B0604020202020204" pitchFamily="34" charset="0"/>
                <a:cs typeface="Arial" panose="020B0604020202020204" pitchFamily="34" charset="0"/>
                <a:sym typeface="Arial"/>
              </a:rPr>
            </a:br>
            <a:r>
              <a:rPr lang="en-US" sz="2000" b="0" i="0" u="none">
                <a:solidFill>
                  <a:srgbClr val="000000"/>
                </a:solidFill>
                <a:latin typeface="Arial" panose="020B0604020202020204" pitchFamily="34" charset="0"/>
                <a:cs typeface="Arial" panose="020B0604020202020204" pitchFamily="34" charset="0"/>
                <a:sym typeface="Arial"/>
              </a:rPr>
              <a:t>Avangrid tied $2.5B in loans to sustainable targets</a:t>
            </a:r>
            <a:endParaRPr>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TotalTime>
  <Words>4436</Words>
  <Application>Microsoft Macintosh PowerPoint</Application>
  <PresentationFormat>Widescreen</PresentationFormat>
  <Paragraphs>424</Paragraphs>
  <Slides>62</Slides>
  <Notes>62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Times New Roman</vt:lpstr>
      <vt:lpstr>AppleMyungjo</vt:lpstr>
      <vt:lpstr>Calibri</vt:lpstr>
      <vt:lpstr>Helvetica Neue</vt:lpstr>
      <vt:lpstr>Arial</vt:lpstr>
      <vt:lpstr>Wingdings</vt:lpstr>
      <vt:lpstr>Helvetica Neue Light</vt:lpstr>
      <vt:lpstr>Noto Sans Symbols</vt:lpstr>
      <vt:lpstr>2_Office Theme</vt:lpstr>
      <vt:lpstr>PowerPoint Presentation</vt:lpstr>
      <vt:lpstr>PowerPoint Presentation</vt:lpstr>
      <vt:lpstr>PowerPoint Presentation</vt:lpstr>
      <vt:lpstr>PowerPoint Presentation</vt:lpstr>
      <vt:lpstr>PowerPoint Presentation</vt:lpstr>
      <vt:lpstr>PowerPoint Presentation</vt:lpstr>
      <vt:lpstr>THE LANDSCAPE:  TRUST, TRANSPARENCY,  TECHNOLOGY, AND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Establishing Trust Through Transparent Reporting </vt:lpstr>
      <vt:lpstr>JLL: Ethics Everywhere Program Components</vt:lpstr>
      <vt:lpstr>Establishing Trust Through Transparent Reporting </vt:lpstr>
      <vt:lpstr>PowerPoint Presentation</vt:lpstr>
      <vt:lpstr>Impact of Harassment on Employee Attitudes</vt:lpstr>
      <vt:lpstr>PowerPoint Presentation</vt:lpstr>
      <vt:lpstr>PowerPoint Presentation</vt:lpstr>
      <vt:lpstr>PowerPoint Presentation</vt:lpstr>
      <vt:lpstr>PowerPoint Presentation</vt:lpstr>
      <vt:lpstr>Ethical Leadership Has Other Rewards…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the Stage: Our Data and Why It Matters</vt:lpstr>
      <vt:lpstr>PowerPoint Presentation</vt:lpstr>
      <vt:lpstr>Infrastructure to Support an Ethical Culture</vt:lpstr>
      <vt:lpstr>How Leading Companies Measure Culture</vt:lpstr>
      <vt:lpstr>Communication Through Real-World Stories</vt:lpstr>
      <vt:lpstr>Wide Variation of Policy Quality Among Risk Areas</vt:lpstr>
      <vt:lpstr>Trust &amp; Transparency, Led by the Board and C-Suite</vt:lpstr>
      <vt:lpstr>Leading from the Board and C-Suite, through the Company and Communities </vt:lpstr>
      <vt:lpstr>Increasing Directors’ Familiarity with Business Operations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Aarti Maharaj</cp:lastModifiedBy>
  <cp:revision>40</cp:revision>
  <dcterms:modified xsi:type="dcterms:W3CDTF">2019-10-04T15:35:21Z</dcterms:modified>
</cp:coreProperties>
</file>